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pptx" ContentType="application/vnd.openxmlformats-officedocument.presentationml.presentation"/>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08" r:id="rId2"/>
    <p:sldMasterId id="2147483732" r:id="rId3"/>
  </p:sldMasterIdLst>
  <p:notesMasterIdLst>
    <p:notesMasterId r:id="rId47"/>
  </p:notesMasterIdLst>
  <p:handoutMasterIdLst>
    <p:handoutMasterId r:id="rId48"/>
  </p:handoutMasterIdLst>
  <p:sldIdLst>
    <p:sldId id="256" r:id="rId4"/>
    <p:sldId id="507" r:id="rId5"/>
    <p:sldId id="613" r:id="rId6"/>
    <p:sldId id="491" r:id="rId7"/>
    <p:sldId id="1070" r:id="rId8"/>
    <p:sldId id="424" r:id="rId9"/>
    <p:sldId id="1075" r:id="rId10"/>
    <p:sldId id="1071" r:id="rId11"/>
    <p:sldId id="1076" r:id="rId12"/>
    <p:sldId id="1072" r:id="rId13"/>
    <p:sldId id="529" r:id="rId14"/>
    <p:sldId id="429" r:id="rId15"/>
    <p:sldId id="516" r:id="rId16"/>
    <p:sldId id="519" r:id="rId17"/>
    <p:sldId id="521" r:id="rId18"/>
    <p:sldId id="1077" r:id="rId19"/>
    <p:sldId id="1073" r:id="rId20"/>
    <p:sldId id="463" r:id="rId21"/>
    <p:sldId id="464" r:id="rId22"/>
    <p:sldId id="420" r:id="rId23"/>
    <p:sldId id="513" r:id="rId24"/>
    <p:sldId id="472" r:id="rId25"/>
    <p:sldId id="763" r:id="rId26"/>
    <p:sldId id="764" r:id="rId27"/>
    <p:sldId id="415" r:id="rId28"/>
    <p:sldId id="392" r:id="rId29"/>
    <p:sldId id="1078" r:id="rId30"/>
    <p:sldId id="395" r:id="rId31"/>
    <p:sldId id="753" r:id="rId32"/>
    <p:sldId id="518" r:id="rId33"/>
    <p:sldId id="449" r:id="rId34"/>
    <p:sldId id="1061" r:id="rId35"/>
    <p:sldId id="514" r:id="rId36"/>
    <p:sldId id="523" r:id="rId37"/>
    <p:sldId id="492" r:id="rId38"/>
    <p:sldId id="512" r:id="rId39"/>
    <p:sldId id="498" r:id="rId40"/>
    <p:sldId id="497" r:id="rId41"/>
    <p:sldId id="532" r:id="rId42"/>
    <p:sldId id="504" r:id="rId43"/>
    <p:sldId id="500" r:id="rId44"/>
    <p:sldId id="257" r:id="rId45"/>
    <p:sldId id="506" r:id="rId46"/>
  </p:sldIdLst>
  <p:sldSz cx="9144000" cy="6858000" type="screen4x3"/>
  <p:notesSz cx="6669088" cy="98726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000000"/>
    <a:srgbClr val="FF33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4E38EF-ED7A-4B73-95B6-EFCF508ADD46}" v="304" dt="2019-12-06T17:29:27.4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908"/>
    <p:restoredTop sz="92736" autoAdjust="0"/>
  </p:normalViewPr>
  <p:slideViewPr>
    <p:cSldViewPr snapToGrid="0" snapToObjects="1">
      <p:cViewPr varScale="1">
        <p:scale>
          <a:sx n="106" d="100"/>
          <a:sy n="106" d="100"/>
        </p:scale>
        <p:origin x="136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03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71F52E-36E3-B540-B21E-1837A9D68191}" type="doc">
      <dgm:prSet loTypeId="urn:microsoft.com/office/officeart/2008/layout/VerticalCurvedList" loCatId="" qsTypeId="urn:microsoft.com/office/officeart/2005/8/quickstyle/simple5" qsCatId="simple" csTypeId="urn:microsoft.com/office/officeart/2005/8/colors/accent1_3" csCatId="accent1" phldr="1"/>
      <dgm:spPr/>
    </dgm:pt>
    <dgm:pt modelId="{7832BA2F-9F3B-6B45-97CA-2EE8054ADCAF}">
      <dgm:prSet phldrT="[Text]"/>
      <dgm:spPr/>
      <dgm:t>
        <a:bodyPr/>
        <a:lstStyle/>
        <a:p>
          <a:r>
            <a:rPr lang="en-US" b="0" u="sng" dirty="0">
              <a:solidFill>
                <a:schemeClr val="tx1"/>
              </a:solidFill>
            </a:rPr>
            <a:t>35% </a:t>
          </a:r>
          <a:r>
            <a:rPr lang="en-US" b="0" dirty="0">
              <a:solidFill>
                <a:schemeClr val="tx1"/>
              </a:solidFill>
            </a:rPr>
            <a:t>of Scottish citizens said they feel part of how decisions affecting their community are made</a:t>
          </a:r>
        </a:p>
      </dgm:t>
    </dgm:pt>
    <dgm:pt modelId="{6DD0ED72-174C-4B48-B70A-88E6D6C81F21}" type="parTrans" cxnId="{21C37C88-43E9-1749-B12F-627DB9E79800}">
      <dgm:prSet/>
      <dgm:spPr/>
      <dgm:t>
        <a:bodyPr/>
        <a:lstStyle/>
        <a:p>
          <a:endParaRPr lang="en-US" b="0">
            <a:solidFill>
              <a:schemeClr val="tx1"/>
            </a:solidFill>
          </a:endParaRPr>
        </a:p>
      </dgm:t>
    </dgm:pt>
    <dgm:pt modelId="{8127084A-0A33-654E-A666-18470662C423}" type="sibTrans" cxnId="{21C37C88-43E9-1749-B12F-627DB9E79800}">
      <dgm:prSet/>
      <dgm:spPr/>
      <dgm:t>
        <a:bodyPr/>
        <a:lstStyle/>
        <a:p>
          <a:endParaRPr lang="en-US" b="0">
            <a:solidFill>
              <a:schemeClr val="tx1"/>
            </a:solidFill>
          </a:endParaRPr>
        </a:p>
      </dgm:t>
    </dgm:pt>
    <dgm:pt modelId="{45526E19-6539-4249-A76B-8370D6BFB49A}">
      <dgm:prSet/>
      <dgm:spPr/>
      <dgm:t>
        <a:bodyPr/>
        <a:lstStyle/>
        <a:p>
          <a:r>
            <a:rPr lang="en-US" b="0" u="sng" dirty="0">
              <a:solidFill>
                <a:schemeClr val="tx1"/>
              </a:solidFill>
            </a:rPr>
            <a:t>96% </a:t>
          </a:r>
          <a:r>
            <a:rPr lang="en-US" b="0" dirty="0">
              <a:solidFill>
                <a:schemeClr val="tx1"/>
              </a:solidFill>
            </a:rPr>
            <a:t>said that people should be involved in making decisions about how local services are planned and run</a:t>
          </a:r>
        </a:p>
      </dgm:t>
    </dgm:pt>
    <dgm:pt modelId="{3DB28DA4-48B7-2540-A6A9-825DE2402BDB}" type="parTrans" cxnId="{F2E536B5-486C-CD4D-BCEF-1D48F5589B34}">
      <dgm:prSet/>
      <dgm:spPr/>
      <dgm:t>
        <a:bodyPr/>
        <a:lstStyle/>
        <a:p>
          <a:endParaRPr lang="en-US" b="0">
            <a:solidFill>
              <a:schemeClr val="tx1"/>
            </a:solidFill>
          </a:endParaRPr>
        </a:p>
      </dgm:t>
    </dgm:pt>
    <dgm:pt modelId="{E2603E29-5245-7E43-8FF2-ABE6D5DBDB95}" type="sibTrans" cxnId="{F2E536B5-486C-CD4D-BCEF-1D48F5589B34}">
      <dgm:prSet/>
      <dgm:spPr/>
      <dgm:t>
        <a:bodyPr/>
        <a:lstStyle/>
        <a:p>
          <a:endParaRPr lang="en-US" b="0">
            <a:solidFill>
              <a:schemeClr val="tx1"/>
            </a:solidFill>
          </a:endParaRPr>
        </a:p>
      </dgm:t>
    </dgm:pt>
    <dgm:pt modelId="{70C84CA0-ADCF-9240-A741-63DD8160FB17}">
      <dgm:prSet/>
      <dgm:spPr/>
      <dgm:t>
        <a:bodyPr/>
        <a:lstStyle/>
        <a:p>
          <a:r>
            <a:rPr lang="en-US" b="0" u="sng" dirty="0">
              <a:solidFill>
                <a:schemeClr val="tx1"/>
              </a:solidFill>
            </a:rPr>
            <a:t>80% </a:t>
          </a:r>
          <a:r>
            <a:rPr lang="en-US" b="0" dirty="0">
              <a:solidFill>
                <a:schemeClr val="tx1"/>
              </a:solidFill>
            </a:rPr>
            <a:t>said that people should be involved in deciding how money is spent on local services</a:t>
          </a:r>
        </a:p>
      </dgm:t>
    </dgm:pt>
    <dgm:pt modelId="{D5ADA399-7C80-1E4F-BD18-1487C9A55FAD}" type="parTrans" cxnId="{FF5E3898-7887-D343-9490-31E9AD7DF809}">
      <dgm:prSet/>
      <dgm:spPr/>
      <dgm:t>
        <a:bodyPr/>
        <a:lstStyle/>
        <a:p>
          <a:endParaRPr lang="en-US" b="0">
            <a:solidFill>
              <a:schemeClr val="tx1"/>
            </a:solidFill>
          </a:endParaRPr>
        </a:p>
      </dgm:t>
    </dgm:pt>
    <dgm:pt modelId="{3A8DAFBC-2315-4B4B-BF77-B46333B4597B}" type="sibTrans" cxnId="{FF5E3898-7887-D343-9490-31E9AD7DF809}">
      <dgm:prSet/>
      <dgm:spPr/>
      <dgm:t>
        <a:bodyPr/>
        <a:lstStyle/>
        <a:p>
          <a:endParaRPr lang="en-US" b="0">
            <a:solidFill>
              <a:schemeClr val="tx1"/>
            </a:solidFill>
          </a:endParaRPr>
        </a:p>
      </dgm:t>
    </dgm:pt>
    <dgm:pt modelId="{C13BEDA9-E006-774A-95F8-BD91117FC93D}">
      <dgm:prSet phldrT="[Text]"/>
      <dgm:spPr/>
      <dgm:t>
        <a:bodyPr/>
        <a:lstStyle/>
        <a:p>
          <a:r>
            <a:rPr lang="en-US" b="0" u="sng" dirty="0">
              <a:solidFill>
                <a:schemeClr val="tx1"/>
              </a:solidFill>
            </a:rPr>
            <a:t>77% </a:t>
          </a:r>
          <a:r>
            <a:rPr lang="en-US" b="0" u="none" dirty="0">
              <a:solidFill>
                <a:schemeClr val="tx1"/>
              </a:solidFill>
            </a:rPr>
            <a:t>said </a:t>
          </a:r>
          <a:r>
            <a:rPr lang="en-US" b="0" dirty="0">
              <a:solidFill>
                <a:schemeClr val="tx1"/>
              </a:solidFill>
            </a:rPr>
            <a:t>would get more involved in their community if it was easier to participate in decisions that affect it</a:t>
          </a:r>
        </a:p>
      </dgm:t>
    </dgm:pt>
    <dgm:pt modelId="{8900C246-5ADF-2941-93B5-D15D1DFE1E3E}" type="parTrans" cxnId="{B11D9B62-14DC-514C-987A-8AC0AAE962EB}">
      <dgm:prSet/>
      <dgm:spPr/>
      <dgm:t>
        <a:bodyPr/>
        <a:lstStyle/>
        <a:p>
          <a:endParaRPr lang="en-US" b="0">
            <a:solidFill>
              <a:schemeClr val="tx1"/>
            </a:solidFill>
          </a:endParaRPr>
        </a:p>
      </dgm:t>
    </dgm:pt>
    <dgm:pt modelId="{E0A8B117-12A9-6342-A578-14DD833D254D}" type="sibTrans" cxnId="{B11D9B62-14DC-514C-987A-8AC0AAE962EB}">
      <dgm:prSet/>
      <dgm:spPr/>
      <dgm:t>
        <a:bodyPr/>
        <a:lstStyle/>
        <a:p>
          <a:endParaRPr lang="en-US" b="0">
            <a:solidFill>
              <a:schemeClr val="tx1"/>
            </a:solidFill>
          </a:endParaRPr>
        </a:p>
      </dgm:t>
    </dgm:pt>
    <dgm:pt modelId="{D94C004A-0771-7B46-849A-093C9395CBC5}" type="pres">
      <dgm:prSet presAssocID="{1171F52E-36E3-B540-B21E-1837A9D68191}" presName="Name0" presStyleCnt="0">
        <dgm:presLayoutVars>
          <dgm:chMax val="7"/>
          <dgm:chPref val="7"/>
          <dgm:dir/>
        </dgm:presLayoutVars>
      </dgm:prSet>
      <dgm:spPr/>
    </dgm:pt>
    <dgm:pt modelId="{94AD0B4B-4032-E445-8293-3A810ABE5BB3}" type="pres">
      <dgm:prSet presAssocID="{1171F52E-36E3-B540-B21E-1837A9D68191}" presName="Name1" presStyleCnt="0"/>
      <dgm:spPr/>
    </dgm:pt>
    <dgm:pt modelId="{02706E99-5A64-2F40-A7C2-341287B9CE51}" type="pres">
      <dgm:prSet presAssocID="{1171F52E-36E3-B540-B21E-1837A9D68191}" presName="cycle" presStyleCnt="0"/>
      <dgm:spPr/>
    </dgm:pt>
    <dgm:pt modelId="{B8A70775-4B59-8B44-8D8D-983AC3DD8605}" type="pres">
      <dgm:prSet presAssocID="{1171F52E-36E3-B540-B21E-1837A9D68191}" presName="srcNode" presStyleLbl="node1" presStyleIdx="0" presStyleCnt="4"/>
      <dgm:spPr/>
    </dgm:pt>
    <dgm:pt modelId="{6BEEF48E-12C6-8743-B17F-B3E9C09B0471}" type="pres">
      <dgm:prSet presAssocID="{1171F52E-36E3-B540-B21E-1837A9D68191}" presName="conn" presStyleLbl="parChTrans1D2" presStyleIdx="0" presStyleCnt="1"/>
      <dgm:spPr/>
    </dgm:pt>
    <dgm:pt modelId="{09A2E00E-D7A1-2845-9937-015F3F3E80A0}" type="pres">
      <dgm:prSet presAssocID="{1171F52E-36E3-B540-B21E-1837A9D68191}" presName="extraNode" presStyleLbl="node1" presStyleIdx="0" presStyleCnt="4"/>
      <dgm:spPr/>
    </dgm:pt>
    <dgm:pt modelId="{9A2E5DAC-24A4-EC4E-A795-983ABA468927}" type="pres">
      <dgm:prSet presAssocID="{1171F52E-36E3-B540-B21E-1837A9D68191}" presName="dstNode" presStyleLbl="node1" presStyleIdx="0" presStyleCnt="4"/>
      <dgm:spPr/>
    </dgm:pt>
    <dgm:pt modelId="{A6255385-E63B-6348-96F0-9DC1CE284D7C}" type="pres">
      <dgm:prSet presAssocID="{7832BA2F-9F3B-6B45-97CA-2EE8054ADCAF}" presName="text_1" presStyleLbl="node1" presStyleIdx="0" presStyleCnt="4">
        <dgm:presLayoutVars>
          <dgm:bulletEnabled val="1"/>
        </dgm:presLayoutVars>
      </dgm:prSet>
      <dgm:spPr/>
    </dgm:pt>
    <dgm:pt modelId="{49D7CFAA-5797-DD45-BB50-42CDDD4D1CB0}" type="pres">
      <dgm:prSet presAssocID="{7832BA2F-9F3B-6B45-97CA-2EE8054ADCAF}" presName="accent_1" presStyleCnt="0"/>
      <dgm:spPr/>
    </dgm:pt>
    <dgm:pt modelId="{8CDCA53D-4A66-6D42-B79D-88B1CF0DFE5C}" type="pres">
      <dgm:prSet presAssocID="{7832BA2F-9F3B-6B45-97CA-2EE8054ADCAF}" presName="accentRepeatNode" presStyleLbl="solidFgAcc1" presStyleIdx="0" presStyleCnt="4" custLinFactNeighborY="1447"/>
      <dgm:spPr/>
    </dgm:pt>
    <dgm:pt modelId="{1AD761AC-9C1E-9540-92C1-31DF9B6B284A}" type="pres">
      <dgm:prSet presAssocID="{C13BEDA9-E006-774A-95F8-BD91117FC93D}" presName="text_2" presStyleLbl="node1" presStyleIdx="1" presStyleCnt="4">
        <dgm:presLayoutVars>
          <dgm:bulletEnabled val="1"/>
        </dgm:presLayoutVars>
      </dgm:prSet>
      <dgm:spPr/>
    </dgm:pt>
    <dgm:pt modelId="{EE78D964-F98F-FC4E-B53F-B9D2BC6BAFD4}" type="pres">
      <dgm:prSet presAssocID="{C13BEDA9-E006-774A-95F8-BD91117FC93D}" presName="accent_2" presStyleCnt="0"/>
      <dgm:spPr/>
    </dgm:pt>
    <dgm:pt modelId="{49E4D5D6-6776-7D49-B184-4B0C9F2A11BE}" type="pres">
      <dgm:prSet presAssocID="{C13BEDA9-E006-774A-95F8-BD91117FC93D}" presName="accentRepeatNode" presStyleLbl="solidFgAcc1" presStyleIdx="1" presStyleCnt="4"/>
      <dgm:spPr/>
    </dgm:pt>
    <dgm:pt modelId="{80683A3B-60CC-DE4C-BFF2-092A9DE15E16}" type="pres">
      <dgm:prSet presAssocID="{70C84CA0-ADCF-9240-A741-63DD8160FB17}" presName="text_3" presStyleLbl="node1" presStyleIdx="2" presStyleCnt="4">
        <dgm:presLayoutVars>
          <dgm:bulletEnabled val="1"/>
        </dgm:presLayoutVars>
      </dgm:prSet>
      <dgm:spPr/>
    </dgm:pt>
    <dgm:pt modelId="{0EBDCFDA-7E7E-4741-8829-E1D2A5FFB60F}" type="pres">
      <dgm:prSet presAssocID="{70C84CA0-ADCF-9240-A741-63DD8160FB17}" presName="accent_3" presStyleCnt="0"/>
      <dgm:spPr/>
    </dgm:pt>
    <dgm:pt modelId="{E826A133-FCCC-B746-A069-27E2804AC7C1}" type="pres">
      <dgm:prSet presAssocID="{70C84CA0-ADCF-9240-A741-63DD8160FB17}" presName="accentRepeatNode" presStyleLbl="solidFgAcc1" presStyleIdx="2" presStyleCnt="4"/>
      <dgm:spPr/>
    </dgm:pt>
    <dgm:pt modelId="{C6B7344E-FFEF-E640-9373-97E6B7025941}" type="pres">
      <dgm:prSet presAssocID="{45526E19-6539-4249-A76B-8370D6BFB49A}" presName="text_4" presStyleLbl="node1" presStyleIdx="3" presStyleCnt="4">
        <dgm:presLayoutVars>
          <dgm:bulletEnabled val="1"/>
        </dgm:presLayoutVars>
      </dgm:prSet>
      <dgm:spPr/>
    </dgm:pt>
    <dgm:pt modelId="{99D415A5-C968-AF48-9E59-BCBCC5ED1387}" type="pres">
      <dgm:prSet presAssocID="{45526E19-6539-4249-A76B-8370D6BFB49A}" presName="accent_4" presStyleCnt="0"/>
      <dgm:spPr/>
    </dgm:pt>
    <dgm:pt modelId="{DD893D70-CA14-344C-B010-2663730A9080}" type="pres">
      <dgm:prSet presAssocID="{45526E19-6539-4249-A76B-8370D6BFB49A}" presName="accentRepeatNode" presStyleLbl="solidFgAcc1" presStyleIdx="3" presStyleCnt="4"/>
      <dgm:spPr/>
    </dgm:pt>
  </dgm:ptLst>
  <dgm:cxnLst>
    <dgm:cxn modelId="{2267FE0D-49C6-5042-8501-F5E05F9FDA88}" type="presOf" srcId="{1171F52E-36E3-B540-B21E-1837A9D68191}" destId="{D94C004A-0771-7B46-849A-093C9395CBC5}" srcOrd="0" destOrd="0" presId="urn:microsoft.com/office/officeart/2008/layout/VerticalCurvedList"/>
    <dgm:cxn modelId="{1CF59812-F78C-B74C-8A7A-FF82B92C0705}" type="presOf" srcId="{70C84CA0-ADCF-9240-A741-63DD8160FB17}" destId="{80683A3B-60CC-DE4C-BFF2-092A9DE15E16}" srcOrd="0" destOrd="0" presId="urn:microsoft.com/office/officeart/2008/layout/VerticalCurvedList"/>
    <dgm:cxn modelId="{EC0AB712-CC2E-DD41-AF63-329778D1EA4C}" type="presOf" srcId="{C13BEDA9-E006-774A-95F8-BD91117FC93D}" destId="{1AD761AC-9C1E-9540-92C1-31DF9B6B284A}" srcOrd="0" destOrd="0" presId="urn:microsoft.com/office/officeart/2008/layout/VerticalCurvedList"/>
    <dgm:cxn modelId="{B11D9B62-14DC-514C-987A-8AC0AAE962EB}" srcId="{1171F52E-36E3-B540-B21E-1837A9D68191}" destId="{C13BEDA9-E006-774A-95F8-BD91117FC93D}" srcOrd="1" destOrd="0" parTransId="{8900C246-5ADF-2941-93B5-D15D1DFE1E3E}" sibTransId="{E0A8B117-12A9-6342-A578-14DD833D254D}"/>
    <dgm:cxn modelId="{21C37C88-43E9-1749-B12F-627DB9E79800}" srcId="{1171F52E-36E3-B540-B21E-1837A9D68191}" destId="{7832BA2F-9F3B-6B45-97CA-2EE8054ADCAF}" srcOrd="0" destOrd="0" parTransId="{6DD0ED72-174C-4B48-B70A-88E6D6C81F21}" sibTransId="{8127084A-0A33-654E-A666-18470662C423}"/>
    <dgm:cxn modelId="{FF5E3898-7887-D343-9490-31E9AD7DF809}" srcId="{1171F52E-36E3-B540-B21E-1837A9D68191}" destId="{70C84CA0-ADCF-9240-A741-63DD8160FB17}" srcOrd="2" destOrd="0" parTransId="{D5ADA399-7C80-1E4F-BD18-1487C9A55FAD}" sibTransId="{3A8DAFBC-2315-4B4B-BF77-B46333B4597B}"/>
    <dgm:cxn modelId="{C735FBA5-4475-644B-8077-59D30F7996AD}" type="presOf" srcId="{45526E19-6539-4249-A76B-8370D6BFB49A}" destId="{C6B7344E-FFEF-E640-9373-97E6B7025941}" srcOrd="0" destOrd="0" presId="urn:microsoft.com/office/officeart/2008/layout/VerticalCurvedList"/>
    <dgm:cxn modelId="{F2E536B5-486C-CD4D-BCEF-1D48F5589B34}" srcId="{1171F52E-36E3-B540-B21E-1837A9D68191}" destId="{45526E19-6539-4249-A76B-8370D6BFB49A}" srcOrd="3" destOrd="0" parTransId="{3DB28DA4-48B7-2540-A6A9-825DE2402BDB}" sibTransId="{E2603E29-5245-7E43-8FF2-ABE6D5DBDB95}"/>
    <dgm:cxn modelId="{801C1DC4-A9D8-584F-B2BA-C646E8476D12}" type="presOf" srcId="{8127084A-0A33-654E-A666-18470662C423}" destId="{6BEEF48E-12C6-8743-B17F-B3E9C09B0471}" srcOrd="0" destOrd="0" presId="urn:microsoft.com/office/officeart/2008/layout/VerticalCurvedList"/>
    <dgm:cxn modelId="{F16B6FFB-8007-074A-8BC2-CE22BCC62BF9}" type="presOf" srcId="{7832BA2F-9F3B-6B45-97CA-2EE8054ADCAF}" destId="{A6255385-E63B-6348-96F0-9DC1CE284D7C}" srcOrd="0" destOrd="0" presId="urn:microsoft.com/office/officeart/2008/layout/VerticalCurvedList"/>
    <dgm:cxn modelId="{54A4B1EF-37D0-944D-B6E6-2E68E1493F1E}" type="presParOf" srcId="{D94C004A-0771-7B46-849A-093C9395CBC5}" destId="{94AD0B4B-4032-E445-8293-3A810ABE5BB3}" srcOrd="0" destOrd="0" presId="urn:microsoft.com/office/officeart/2008/layout/VerticalCurvedList"/>
    <dgm:cxn modelId="{FE7A6F89-B11A-9349-8C4B-830BE735E369}" type="presParOf" srcId="{94AD0B4B-4032-E445-8293-3A810ABE5BB3}" destId="{02706E99-5A64-2F40-A7C2-341287B9CE51}" srcOrd="0" destOrd="0" presId="urn:microsoft.com/office/officeart/2008/layout/VerticalCurvedList"/>
    <dgm:cxn modelId="{3B98740E-DB09-BD43-A7D8-D633672D135F}" type="presParOf" srcId="{02706E99-5A64-2F40-A7C2-341287B9CE51}" destId="{B8A70775-4B59-8B44-8D8D-983AC3DD8605}" srcOrd="0" destOrd="0" presId="urn:microsoft.com/office/officeart/2008/layout/VerticalCurvedList"/>
    <dgm:cxn modelId="{43D5C9E7-CD7E-C346-A3D6-B90426874F52}" type="presParOf" srcId="{02706E99-5A64-2F40-A7C2-341287B9CE51}" destId="{6BEEF48E-12C6-8743-B17F-B3E9C09B0471}" srcOrd="1" destOrd="0" presId="urn:microsoft.com/office/officeart/2008/layout/VerticalCurvedList"/>
    <dgm:cxn modelId="{69D249F0-212A-B44E-834E-CE9394BDB9CC}" type="presParOf" srcId="{02706E99-5A64-2F40-A7C2-341287B9CE51}" destId="{09A2E00E-D7A1-2845-9937-015F3F3E80A0}" srcOrd="2" destOrd="0" presId="urn:microsoft.com/office/officeart/2008/layout/VerticalCurvedList"/>
    <dgm:cxn modelId="{DF023849-15FD-794F-82EB-CB2DC52F9B51}" type="presParOf" srcId="{02706E99-5A64-2F40-A7C2-341287B9CE51}" destId="{9A2E5DAC-24A4-EC4E-A795-983ABA468927}" srcOrd="3" destOrd="0" presId="urn:microsoft.com/office/officeart/2008/layout/VerticalCurvedList"/>
    <dgm:cxn modelId="{72EC2921-52CD-4848-88F6-02237B91EAAE}" type="presParOf" srcId="{94AD0B4B-4032-E445-8293-3A810ABE5BB3}" destId="{A6255385-E63B-6348-96F0-9DC1CE284D7C}" srcOrd="1" destOrd="0" presId="urn:microsoft.com/office/officeart/2008/layout/VerticalCurvedList"/>
    <dgm:cxn modelId="{32D79816-2A61-9848-A786-4B67661FFDCD}" type="presParOf" srcId="{94AD0B4B-4032-E445-8293-3A810ABE5BB3}" destId="{49D7CFAA-5797-DD45-BB50-42CDDD4D1CB0}" srcOrd="2" destOrd="0" presId="urn:microsoft.com/office/officeart/2008/layout/VerticalCurvedList"/>
    <dgm:cxn modelId="{C4642041-E9D8-B249-9A6C-34C2E70C9746}" type="presParOf" srcId="{49D7CFAA-5797-DD45-BB50-42CDDD4D1CB0}" destId="{8CDCA53D-4A66-6D42-B79D-88B1CF0DFE5C}" srcOrd="0" destOrd="0" presId="urn:microsoft.com/office/officeart/2008/layout/VerticalCurvedList"/>
    <dgm:cxn modelId="{B5C16D5F-F515-0A4C-927D-E38C24042BBF}" type="presParOf" srcId="{94AD0B4B-4032-E445-8293-3A810ABE5BB3}" destId="{1AD761AC-9C1E-9540-92C1-31DF9B6B284A}" srcOrd="3" destOrd="0" presId="urn:microsoft.com/office/officeart/2008/layout/VerticalCurvedList"/>
    <dgm:cxn modelId="{102F9526-6CDA-6B44-8181-20F64E4CC841}" type="presParOf" srcId="{94AD0B4B-4032-E445-8293-3A810ABE5BB3}" destId="{EE78D964-F98F-FC4E-B53F-B9D2BC6BAFD4}" srcOrd="4" destOrd="0" presId="urn:microsoft.com/office/officeart/2008/layout/VerticalCurvedList"/>
    <dgm:cxn modelId="{524BA340-4708-0A4E-81C0-53121304105E}" type="presParOf" srcId="{EE78D964-F98F-FC4E-B53F-B9D2BC6BAFD4}" destId="{49E4D5D6-6776-7D49-B184-4B0C9F2A11BE}" srcOrd="0" destOrd="0" presId="urn:microsoft.com/office/officeart/2008/layout/VerticalCurvedList"/>
    <dgm:cxn modelId="{9724C35F-1760-D34A-A399-148F908C2326}" type="presParOf" srcId="{94AD0B4B-4032-E445-8293-3A810ABE5BB3}" destId="{80683A3B-60CC-DE4C-BFF2-092A9DE15E16}" srcOrd="5" destOrd="0" presId="urn:microsoft.com/office/officeart/2008/layout/VerticalCurvedList"/>
    <dgm:cxn modelId="{4597C3DB-86C3-A642-8DD3-DC098B5EA9F4}" type="presParOf" srcId="{94AD0B4B-4032-E445-8293-3A810ABE5BB3}" destId="{0EBDCFDA-7E7E-4741-8829-E1D2A5FFB60F}" srcOrd="6" destOrd="0" presId="urn:microsoft.com/office/officeart/2008/layout/VerticalCurvedList"/>
    <dgm:cxn modelId="{8D7D31E0-C6E4-CA41-B23C-1163B61C4E42}" type="presParOf" srcId="{0EBDCFDA-7E7E-4741-8829-E1D2A5FFB60F}" destId="{E826A133-FCCC-B746-A069-27E2804AC7C1}" srcOrd="0" destOrd="0" presId="urn:microsoft.com/office/officeart/2008/layout/VerticalCurvedList"/>
    <dgm:cxn modelId="{3A3BF094-A59E-E34C-B3FD-7CD858CD8A4A}" type="presParOf" srcId="{94AD0B4B-4032-E445-8293-3A810ABE5BB3}" destId="{C6B7344E-FFEF-E640-9373-97E6B7025941}" srcOrd="7" destOrd="0" presId="urn:microsoft.com/office/officeart/2008/layout/VerticalCurvedList"/>
    <dgm:cxn modelId="{D0B5A861-76F8-7A4F-8EA0-06AF44A94013}" type="presParOf" srcId="{94AD0B4B-4032-E445-8293-3A810ABE5BB3}" destId="{99D415A5-C968-AF48-9E59-BCBCC5ED1387}" srcOrd="8" destOrd="0" presId="urn:microsoft.com/office/officeart/2008/layout/VerticalCurvedList"/>
    <dgm:cxn modelId="{E6BCAA4B-5365-A448-9386-0EF2567D27DC}" type="presParOf" srcId="{99D415A5-C968-AF48-9E59-BCBCC5ED1387}" destId="{DD893D70-CA14-344C-B010-2663730A908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6E3010-8D80-694A-A3AF-77CAC3828FD1}" type="doc">
      <dgm:prSet loTypeId="urn:microsoft.com/office/officeart/2005/8/layout/cycle8" loCatId="" qsTypeId="urn:microsoft.com/office/officeart/2005/8/quickstyle/3D3" qsCatId="3D" csTypeId="urn:microsoft.com/office/officeart/2005/8/colors/colorful3" csCatId="colorful" phldr="1"/>
      <dgm:spPr/>
      <dgm:t>
        <a:bodyPr/>
        <a:lstStyle/>
        <a:p>
          <a:endParaRPr lang="en-US"/>
        </a:p>
      </dgm:t>
    </dgm:pt>
    <dgm:pt modelId="{AFC0D558-5FB6-B14C-BEA7-4CDEDD959757}">
      <dgm:prSet custT="1"/>
      <dgm:spPr/>
      <dgm:t>
        <a:bodyPr/>
        <a:lstStyle/>
        <a:p>
          <a:pPr rtl="0"/>
          <a:r>
            <a:rPr lang="en-US" sz="3200" b="1" dirty="0"/>
            <a:t>Inclusion and diversity</a:t>
          </a:r>
        </a:p>
      </dgm:t>
    </dgm:pt>
    <dgm:pt modelId="{508A8D7C-DDF3-1145-8FE6-CE44714E07A2}" type="parTrans" cxnId="{C7863BBE-2283-5543-8190-A9AA83F58921}">
      <dgm:prSet/>
      <dgm:spPr/>
      <dgm:t>
        <a:bodyPr/>
        <a:lstStyle/>
        <a:p>
          <a:endParaRPr lang="en-US"/>
        </a:p>
      </dgm:t>
    </dgm:pt>
    <dgm:pt modelId="{ED3C20A2-11F9-9B46-B47A-C6B87BDB1D1E}" type="sibTrans" cxnId="{C7863BBE-2283-5543-8190-A9AA83F58921}">
      <dgm:prSet/>
      <dgm:spPr/>
      <dgm:t>
        <a:bodyPr/>
        <a:lstStyle/>
        <a:p>
          <a:endParaRPr lang="en-US"/>
        </a:p>
      </dgm:t>
    </dgm:pt>
    <dgm:pt modelId="{EC29D82F-24C1-384A-AC84-A8F48A7F79E2}">
      <dgm:prSet custT="1"/>
      <dgm:spPr/>
      <dgm:t>
        <a:bodyPr/>
        <a:lstStyle/>
        <a:p>
          <a:pPr rtl="0"/>
          <a:r>
            <a:rPr lang="en-US" sz="3200" b="1" dirty="0"/>
            <a:t>Quality of dialogue and deliberation</a:t>
          </a:r>
        </a:p>
      </dgm:t>
    </dgm:pt>
    <dgm:pt modelId="{F9927994-FFD0-9044-BDE8-D9193553E304}" type="parTrans" cxnId="{0A9B33E4-9798-EB44-AE1C-ED2FAFD28E0B}">
      <dgm:prSet/>
      <dgm:spPr/>
      <dgm:t>
        <a:bodyPr/>
        <a:lstStyle/>
        <a:p>
          <a:endParaRPr lang="en-US"/>
        </a:p>
      </dgm:t>
    </dgm:pt>
    <dgm:pt modelId="{59AAB9C4-139B-2C40-A321-42B22B9FFCDC}" type="sibTrans" cxnId="{0A9B33E4-9798-EB44-AE1C-ED2FAFD28E0B}">
      <dgm:prSet/>
      <dgm:spPr/>
      <dgm:t>
        <a:bodyPr/>
        <a:lstStyle/>
        <a:p>
          <a:endParaRPr lang="en-US"/>
        </a:p>
      </dgm:t>
    </dgm:pt>
    <dgm:pt modelId="{C72143AA-6CDA-1041-A1B2-5886A0BB1AFD}">
      <dgm:prSet custT="1"/>
      <dgm:spPr/>
      <dgm:t>
        <a:bodyPr/>
        <a:lstStyle/>
        <a:p>
          <a:pPr rtl="0"/>
          <a:r>
            <a:rPr lang="en-US" sz="3200" b="1" dirty="0"/>
            <a:t>Impact</a:t>
          </a:r>
          <a:r>
            <a:rPr lang="en-US" sz="3200" dirty="0"/>
            <a:t>: </a:t>
          </a:r>
          <a:r>
            <a:rPr lang="en-US" sz="2000" dirty="0"/>
            <a:t>clear link to decision making</a:t>
          </a:r>
          <a:endParaRPr lang="en-US" sz="2400" dirty="0"/>
        </a:p>
      </dgm:t>
    </dgm:pt>
    <dgm:pt modelId="{9077E99A-4144-6946-AFC4-5BD141AEAEC8}" type="parTrans" cxnId="{89AE7F72-DDEA-BB4F-AE7D-008079D8AC7F}">
      <dgm:prSet/>
      <dgm:spPr/>
      <dgm:t>
        <a:bodyPr/>
        <a:lstStyle/>
        <a:p>
          <a:endParaRPr lang="en-US"/>
        </a:p>
      </dgm:t>
    </dgm:pt>
    <dgm:pt modelId="{B9FBAE19-CA2A-C644-B5DE-B4D3F0DEC5CC}" type="sibTrans" cxnId="{89AE7F72-DDEA-BB4F-AE7D-008079D8AC7F}">
      <dgm:prSet/>
      <dgm:spPr/>
      <dgm:t>
        <a:bodyPr/>
        <a:lstStyle/>
        <a:p>
          <a:endParaRPr lang="en-US"/>
        </a:p>
      </dgm:t>
    </dgm:pt>
    <dgm:pt modelId="{71A16679-83EF-CF44-8C7E-89AFBDFF74DE}" type="pres">
      <dgm:prSet presAssocID="{326E3010-8D80-694A-A3AF-77CAC3828FD1}" presName="compositeShape" presStyleCnt="0">
        <dgm:presLayoutVars>
          <dgm:chMax val="7"/>
          <dgm:dir/>
          <dgm:resizeHandles val="exact"/>
        </dgm:presLayoutVars>
      </dgm:prSet>
      <dgm:spPr/>
    </dgm:pt>
    <dgm:pt modelId="{BBA54026-51F3-EE4A-8857-5D22F260F311}" type="pres">
      <dgm:prSet presAssocID="{326E3010-8D80-694A-A3AF-77CAC3828FD1}" presName="wedge1" presStyleLbl="node1" presStyleIdx="0" presStyleCnt="3"/>
      <dgm:spPr/>
    </dgm:pt>
    <dgm:pt modelId="{11A25B20-DC3A-E64C-B0F2-D5D998FBB43F}" type="pres">
      <dgm:prSet presAssocID="{326E3010-8D80-694A-A3AF-77CAC3828FD1}" presName="dummy1a" presStyleCnt="0"/>
      <dgm:spPr/>
    </dgm:pt>
    <dgm:pt modelId="{CCF3C7A7-24C9-4C40-A8B9-C6B0DCDDF462}" type="pres">
      <dgm:prSet presAssocID="{326E3010-8D80-694A-A3AF-77CAC3828FD1}" presName="dummy1b" presStyleCnt="0"/>
      <dgm:spPr/>
    </dgm:pt>
    <dgm:pt modelId="{BDF225DE-B0B5-B544-813D-9B7C93FF4D17}" type="pres">
      <dgm:prSet presAssocID="{326E3010-8D80-694A-A3AF-77CAC3828FD1}" presName="wedge1Tx" presStyleLbl="node1" presStyleIdx="0" presStyleCnt="3">
        <dgm:presLayoutVars>
          <dgm:chMax val="0"/>
          <dgm:chPref val="0"/>
          <dgm:bulletEnabled val="1"/>
        </dgm:presLayoutVars>
      </dgm:prSet>
      <dgm:spPr/>
    </dgm:pt>
    <dgm:pt modelId="{9F75E0D9-F5F0-1448-B62C-7D0AC7DE3820}" type="pres">
      <dgm:prSet presAssocID="{326E3010-8D80-694A-A3AF-77CAC3828FD1}" presName="wedge2" presStyleLbl="node1" presStyleIdx="1" presStyleCnt="3"/>
      <dgm:spPr/>
    </dgm:pt>
    <dgm:pt modelId="{D6AB9DE1-3ED4-5F41-8856-0F19D1E880FA}" type="pres">
      <dgm:prSet presAssocID="{326E3010-8D80-694A-A3AF-77CAC3828FD1}" presName="dummy2a" presStyleCnt="0"/>
      <dgm:spPr/>
    </dgm:pt>
    <dgm:pt modelId="{EAC2133C-2227-0549-92B1-EEEEC5D94616}" type="pres">
      <dgm:prSet presAssocID="{326E3010-8D80-694A-A3AF-77CAC3828FD1}" presName="dummy2b" presStyleCnt="0"/>
      <dgm:spPr/>
    </dgm:pt>
    <dgm:pt modelId="{3842764F-165B-6B45-A33C-1FBC5371439D}" type="pres">
      <dgm:prSet presAssocID="{326E3010-8D80-694A-A3AF-77CAC3828FD1}" presName="wedge2Tx" presStyleLbl="node1" presStyleIdx="1" presStyleCnt="3">
        <dgm:presLayoutVars>
          <dgm:chMax val="0"/>
          <dgm:chPref val="0"/>
          <dgm:bulletEnabled val="1"/>
        </dgm:presLayoutVars>
      </dgm:prSet>
      <dgm:spPr/>
    </dgm:pt>
    <dgm:pt modelId="{626F9078-8ADE-D245-9F9A-76A636C11307}" type="pres">
      <dgm:prSet presAssocID="{326E3010-8D80-694A-A3AF-77CAC3828FD1}" presName="wedge3" presStyleLbl="node1" presStyleIdx="2" presStyleCnt="3"/>
      <dgm:spPr/>
    </dgm:pt>
    <dgm:pt modelId="{5439870C-2D8F-A641-968C-73078E5358CE}" type="pres">
      <dgm:prSet presAssocID="{326E3010-8D80-694A-A3AF-77CAC3828FD1}" presName="dummy3a" presStyleCnt="0"/>
      <dgm:spPr/>
    </dgm:pt>
    <dgm:pt modelId="{FC9FA8C9-94DE-D649-97D3-47B0FE533449}" type="pres">
      <dgm:prSet presAssocID="{326E3010-8D80-694A-A3AF-77CAC3828FD1}" presName="dummy3b" presStyleCnt="0"/>
      <dgm:spPr/>
    </dgm:pt>
    <dgm:pt modelId="{41371D15-4FA9-8545-9135-B973DE3351C0}" type="pres">
      <dgm:prSet presAssocID="{326E3010-8D80-694A-A3AF-77CAC3828FD1}" presName="wedge3Tx" presStyleLbl="node1" presStyleIdx="2" presStyleCnt="3">
        <dgm:presLayoutVars>
          <dgm:chMax val="0"/>
          <dgm:chPref val="0"/>
          <dgm:bulletEnabled val="1"/>
        </dgm:presLayoutVars>
      </dgm:prSet>
      <dgm:spPr/>
    </dgm:pt>
    <dgm:pt modelId="{C7C738B8-0F16-524D-A766-6D355CE3B041}" type="pres">
      <dgm:prSet presAssocID="{ED3C20A2-11F9-9B46-B47A-C6B87BDB1D1E}" presName="arrowWedge1" presStyleLbl="fgSibTrans2D1" presStyleIdx="0" presStyleCnt="3"/>
      <dgm:spPr/>
    </dgm:pt>
    <dgm:pt modelId="{B26E4117-CAFB-6043-B1F3-E179F270F74D}" type="pres">
      <dgm:prSet presAssocID="{59AAB9C4-139B-2C40-A321-42B22B9FFCDC}" presName="arrowWedge2" presStyleLbl="fgSibTrans2D1" presStyleIdx="1" presStyleCnt="3"/>
      <dgm:spPr/>
    </dgm:pt>
    <dgm:pt modelId="{3CE10651-95CF-1C4B-8BF3-BA1920F5682C}" type="pres">
      <dgm:prSet presAssocID="{B9FBAE19-CA2A-C644-B5DE-B4D3F0DEC5CC}" presName="arrowWedge3" presStyleLbl="fgSibTrans2D1" presStyleIdx="2" presStyleCnt="3"/>
      <dgm:spPr/>
    </dgm:pt>
  </dgm:ptLst>
  <dgm:cxnLst>
    <dgm:cxn modelId="{4852960F-3F47-48B7-804F-6EDF2CE500C7}" type="presOf" srcId="{C72143AA-6CDA-1041-A1B2-5886A0BB1AFD}" destId="{41371D15-4FA9-8545-9135-B973DE3351C0}" srcOrd="1" destOrd="0" presId="urn:microsoft.com/office/officeart/2005/8/layout/cycle8"/>
    <dgm:cxn modelId="{9C5E8B32-4AE1-4E14-AF7C-E8BFB7E5A32A}" type="presOf" srcId="{AFC0D558-5FB6-B14C-BEA7-4CDEDD959757}" destId="{BDF225DE-B0B5-B544-813D-9B7C93FF4D17}" srcOrd="1" destOrd="0" presId="urn:microsoft.com/office/officeart/2005/8/layout/cycle8"/>
    <dgm:cxn modelId="{6097FC71-3E93-4892-AEB0-61135D785A88}" type="presOf" srcId="{EC29D82F-24C1-384A-AC84-A8F48A7F79E2}" destId="{3842764F-165B-6B45-A33C-1FBC5371439D}" srcOrd="1" destOrd="0" presId="urn:microsoft.com/office/officeart/2005/8/layout/cycle8"/>
    <dgm:cxn modelId="{89AE7F72-DDEA-BB4F-AE7D-008079D8AC7F}" srcId="{326E3010-8D80-694A-A3AF-77CAC3828FD1}" destId="{C72143AA-6CDA-1041-A1B2-5886A0BB1AFD}" srcOrd="2" destOrd="0" parTransId="{9077E99A-4144-6946-AFC4-5BD141AEAEC8}" sibTransId="{B9FBAE19-CA2A-C644-B5DE-B4D3F0DEC5CC}"/>
    <dgm:cxn modelId="{4F6B5954-2525-44E5-9B04-17E07C9BD4F5}" type="presOf" srcId="{AFC0D558-5FB6-B14C-BEA7-4CDEDD959757}" destId="{BBA54026-51F3-EE4A-8857-5D22F260F311}" srcOrd="0" destOrd="0" presId="urn:microsoft.com/office/officeart/2005/8/layout/cycle8"/>
    <dgm:cxn modelId="{C7863BBE-2283-5543-8190-A9AA83F58921}" srcId="{326E3010-8D80-694A-A3AF-77CAC3828FD1}" destId="{AFC0D558-5FB6-B14C-BEA7-4CDEDD959757}" srcOrd="0" destOrd="0" parTransId="{508A8D7C-DDF3-1145-8FE6-CE44714E07A2}" sibTransId="{ED3C20A2-11F9-9B46-B47A-C6B87BDB1D1E}"/>
    <dgm:cxn modelId="{5B1643DB-D944-4B9A-8360-578C5382AE55}" type="presOf" srcId="{326E3010-8D80-694A-A3AF-77CAC3828FD1}" destId="{71A16679-83EF-CF44-8C7E-89AFBDFF74DE}" srcOrd="0" destOrd="0" presId="urn:microsoft.com/office/officeart/2005/8/layout/cycle8"/>
    <dgm:cxn modelId="{0A9B33E4-9798-EB44-AE1C-ED2FAFD28E0B}" srcId="{326E3010-8D80-694A-A3AF-77CAC3828FD1}" destId="{EC29D82F-24C1-384A-AC84-A8F48A7F79E2}" srcOrd="1" destOrd="0" parTransId="{F9927994-FFD0-9044-BDE8-D9193553E304}" sibTransId="{59AAB9C4-139B-2C40-A321-42B22B9FFCDC}"/>
    <dgm:cxn modelId="{F733DEEE-9E36-4310-BEFD-01ABF1112159}" type="presOf" srcId="{C72143AA-6CDA-1041-A1B2-5886A0BB1AFD}" destId="{626F9078-8ADE-D245-9F9A-76A636C11307}" srcOrd="0" destOrd="0" presId="urn:microsoft.com/office/officeart/2005/8/layout/cycle8"/>
    <dgm:cxn modelId="{D7006CFA-1FDD-49DF-94F6-4473C9CEAFF5}" type="presOf" srcId="{EC29D82F-24C1-384A-AC84-A8F48A7F79E2}" destId="{9F75E0D9-F5F0-1448-B62C-7D0AC7DE3820}" srcOrd="0" destOrd="0" presId="urn:microsoft.com/office/officeart/2005/8/layout/cycle8"/>
    <dgm:cxn modelId="{D2314D4D-9EF7-443C-A02C-AD6B1BE40F79}" type="presParOf" srcId="{71A16679-83EF-CF44-8C7E-89AFBDFF74DE}" destId="{BBA54026-51F3-EE4A-8857-5D22F260F311}" srcOrd="0" destOrd="0" presId="urn:microsoft.com/office/officeart/2005/8/layout/cycle8"/>
    <dgm:cxn modelId="{3FDFF1EE-A508-4E83-9404-824A8EFD26EB}" type="presParOf" srcId="{71A16679-83EF-CF44-8C7E-89AFBDFF74DE}" destId="{11A25B20-DC3A-E64C-B0F2-D5D998FBB43F}" srcOrd="1" destOrd="0" presId="urn:microsoft.com/office/officeart/2005/8/layout/cycle8"/>
    <dgm:cxn modelId="{5AE5ABAB-34B6-4E81-8F51-3D471BDA602F}" type="presParOf" srcId="{71A16679-83EF-CF44-8C7E-89AFBDFF74DE}" destId="{CCF3C7A7-24C9-4C40-A8B9-C6B0DCDDF462}" srcOrd="2" destOrd="0" presId="urn:microsoft.com/office/officeart/2005/8/layout/cycle8"/>
    <dgm:cxn modelId="{9275AF75-6C83-4F2F-A6B7-2E5CBEFA3155}" type="presParOf" srcId="{71A16679-83EF-CF44-8C7E-89AFBDFF74DE}" destId="{BDF225DE-B0B5-B544-813D-9B7C93FF4D17}" srcOrd="3" destOrd="0" presId="urn:microsoft.com/office/officeart/2005/8/layout/cycle8"/>
    <dgm:cxn modelId="{35AF2E01-869E-4852-9245-92D9E7ACEEC9}" type="presParOf" srcId="{71A16679-83EF-CF44-8C7E-89AFBDFF74DE}" destId="{9F75E0D9-F5F0-1448-B62C-7D0AC7DE3820}" srcOrd="4" destOrd="0" presId="urn:microsoft.com/office/officeart/2005/8/layout/cycle8"/>
    <dgm:cxn modelId="{867FBB8C-AE39-43F4-A213-8048C63C4E25}" type="presParOf" srcId="{71A16679-83EF-CF44-8C7E-89AFBDFF74DE}" destId="{D6AB9DE1-3ED4-5F41-8856-0F19D1E880FA}" srcOrd="5" destOrd="0" presId="urn:microsoft.com/office/officeart/2005/8/layout/cycle8"/>
    <dgm:cxn modelId="{D2E72BD8-966D-4D0D-94E1-D6D1ED9CC918}" type="presParOf" srcId="{71A16679-83EF-CF44-8C7E-89AFBDFF74DE}" destId="{EAC2133C-2227-0549-92B1-EEEEC5D94616}" srcOrd="6" destOrd="0" presId="urn:microsoft.com/office/officeart/2005/8/layout/cycle8"/>
    <dgm:cxn modelId="{18AA4C67-171B-4D46-B99A-2EF6951BC8B8}" type="presParOf" srcId="{71A16679-83EF-CF44-8C7E-89AFBDFF74DE}" destId="{3842764F-165B-6B45-A33C-1FBC5371439D}" srcOrd="7" destOrd="0" presId="urn:microsoft.com/office/officeart/2005/8/layout/cycle8"/>
    <dgm:cxn modelId="{92396FAB-57FF-4494-A523-D434912D3AEC}" type="presParOf" srcId="{71A16679-83EF-CF44-8C7E-89AFBDFF74DE}" destId="{626F9078-8ADE-D245-9F9A-76A636C11307}" srcOrd="8" destOrd="0" presId="urn:microsoft.com/office/officeart/2005/8/layout/cycle8"/>
    <dgm:cxn modelId="{085EA5BC-B8E9-4ECD-9BBE-F38C4ABAA9D8}" type="presParOf" srcId="{71A16679-83EF-CF44-8C7E-89AFBDFF74DE}" destId="{5439870C-2D8F-A641-968C-73078E5358CE}" srcOrd="9" destOrd="0" presId="urn:microsoft.com/office/officeart/2005/8/layout/cycle8"/>
    <dgm:cxn modelId="{36887D2A-4FB7-4E7F-A585-BF6AE8E79CE3}" type="presParOf" srcId="{71A16679-83EF-CF44-8C7E-89AFBDFF74DE}" destId="{FC9FA8C9-94DE-D649-97D3-47B0FE533449}" srcOrd="10" destOrd="0" presId="urn:microsoft.com/office/officeart/2005/8/layout/cycle8"/>
    <dgm:cxn modelId="{C3EDAB6E-6042-4E4F-AB28-B691D929E802}" type="presParOf" srcId="{71A16679-83EF-CF44-8C7E-89AFBDFF74DE}" destId="{41371D15-4FA9-8545-9135-B973DE3351C0}" srcOrd="11" destOrd="0" presId="urn:microsoft.com/office/officeart/2005/8/layout/cycle8"/>
    <dgm:cxn modelId="{94F1DCC6-1E59-4E45-AA96-3050068E396D}" type="presParOf" srcId="{71A16679-83EF-CF44-8C7E-89AFBDFF74DE}" destId="{C7C738B8-0F16-524D-A766-6D355CE3B041}" srcOrd="12" destOrd="0" presId="urn:microsoft.com/office/officeart/2005/8/layout/cycle8"/>
    <dgm:cxn modelId="{29DA10A9-0006-4566-A3AF-B3D80219AF31}" type="presParOf" srcId="{71A16679-83EF-CF44-8C7E-89AFBDFF74DE}" destId="{B26E4117-CAFB-6043-B1F3-E179F270F74D}" srcOrd="13" destOrd="0" presId="urn:microsoft.com/office/officeart/2005/8/layout/cycle8"/>
    <dgm:cxn modelId="{C85754CC-E929-479C-ACBB-086749D51F81}" type="presParOf" srcId="{71A16679-83EF-CF44-8C7E-89AFBDFF74DE}" destId="{3CE10651-95CF-1C4B-8BF3-BA1920F5682C}"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26E3010-8D80-694A-A3AF-77CAC3828FD1}" type="doc">
      <dgm:prSet loTypeId="urn:microsoft.com/office/officeart/2005/8/layout/hProcess9" loCatId="" qsTypeId="urn:microsoft.com/office/officeart/2005/8/quickstyle/3D3" qsCatId="3D" csTypeId="urn:microsoft.com/office/officeart/2005/8/colors/colorful3" csCatId="colorful" phldr="1"/>
      <dgm:spPr/>
      <dgm:t>
        <a:bodyPr/>
        <a:lstStyle/>
        <a:p>
          <a:endParaRPr lang="en-US"/>
        </a:p>
      </dgm:t>
    </dgm:pt>
    <dgm:pt modelId="{AFC0D558-5FB6-B14C-BEA7-4CDEDD959757}">
      <dgm:prSet custT="1"/>
      <dgm:spPr/>
      <dgm:t>
        <a:bodyPr/>
        <a:lstStyle/>
        <a:p>
          <a:pPr rtl="0"/>
          <a:r>
            <a:rPr lang="en-US" sz="3200" b="1" dirty="0"/>
            <a:t>Multi-channel</a:t>
          </a:r>
        </a:p>
      </dgm:t>
    </dgm:pt>
    <dgm:pt modelId="{508A8D7C-DDF3-1145-8FE6-CE44714E07A2}" type="parTrans" cxnId="{C7863BBE-2283-5543-8190-A9AA83F58921}">
      <dgm:prSet/>
      <dgm:spPr/>
      <dgm:t>
        <a:bodyPr/>
        <a:lstStyle/>
        <a:p>
          <a:endParaRPr lang="en-US"/>
        </a:p>
      </dgm:t>
    </dgm:pt>
    <dgm:pt modelId="{ED3C20A2-11F9-9B46-B47A-C6B87BDB1D1E}" type="sibTrans" cxnId="{C7863BBE-2283-5543-8190-A9AA83F58921}">
      <dgm:prSet/>
      <dgm:spPr/>
      <dgm:t>
        <a:bodyPr/>
        <a:lstStyle/>
        <a:p>
          <a:endParaRPr lang="en-US"/>
        </a:p>
      </dgm:t>
    </dgm:pt>
    <dgm:pt modelId="{EC29D82F-24C1-384A-AC84-A8F48A7F79E2}">
      <dgm:prSet custT="1"/>
      <dgm:spPr/>
      <dgm:t>
        <a:bodyPr/>
        <a:lstStyle/>
        <a:p>
          <a:pPr rtl="0"/>
          <a:r>
            <a:rPr lang="en-US" sz="3200" b="1" dirty="0"/>
            <a:t>Inclusive &amp; deliberative</a:t>
          </a:r>
        </a:p>
      </dgm:t>
    </dgm:pt>
    <dgm:pt modelId="{F9927994-FFD0-9044-BDE8-D9193553E304}" type="parTrans" cxnId="{0A9B33E4-9798-EB44-AE1C-ED2FAFD28E0B}">
      <dgm:prSet/>
      <dgm:spPr/>
      <dgm:t>
        <a:bodyPr/>
        <a:lstStyle/>
        <a:p>
          <a:endParaRPr lang="en-US"/>
        </a:p>
      </dgm:t>
    </dgm:pt>
    <dgm:pt modelId="{59AAB9C4-139B-2C40-A321-42B22B9FFCDC}" type="sibTrans" cxnId="{0A9B33E4-9798-EB44-AE1C-ED2FAFD28E0B}">
      <dgm:prSet/>
      <dgm:spPr/>
      <dgm:t>
        <a:bodyPr/>
        <a:lstStyle/>
        <a:p>
          <a:endParaRPr lang="en-US"/>
        </a:p>
      </dgm:t>
    </dgm:pt>
    <dgm:pt modelId="{C72143AA-6CDA-1041-A1B2-5886A0BB1AFD}">
      <dgm:prSet custT="1"/>
      <dgm:spPr/>
      <dgm:t>
        <a:bodyPr/>
        <a:lstStyle/>
        <a:p>
          <a:pPr rtl="0"/>
          <a:r>
            <a:rPr lang="en-US" sz="3200" b="1" dirty="0"/>
            <a:t>Empowered &amp; consequential</a:t>
          </a:r>
          <a:endParaRPr lang="en-US" sz="2400" dirty="0"/>
        </a:p>
      </dgm:t>
    </dgm:pt>
    <dgm:pt modelId="{9077E99A-4144-6946-AFC4-5BD141AEAEC8}" type="parTrans" cxnId="{89AE7F72-DDEA-BB4F-AE7D-008079D8AC7F}">
      <dgm:prSet/>
      <dgm:spPr/>
      <dgm:t>
        <a:bodyPr/>
        <a:lstStyle/>
        <a:p>
          <a:endParaRPr lang="en-US"/>
        </a:p>
      </dgm:t>
    </dgm:pt>
    <dgm:pt modelId="{B9FBAE19-CA2A-C644-B5DE-B4D3F0DEC5CC}" type="sibTrans" cxnId="{89AE7F72-DDEA-BB4F-AE7D-008079D8AC7F}">
      <dgm:prSet/>
      <dgm:spPr/>
      <dgm:t>
        <a:bodyPr/>
        <a:lstStyle/>
        <a:p>
          <a:endParaRPr lang="en-US"/>
        </a:p>
      </dgm:t>
    </dgm:pt>
    <dgm:pt modelId="{A22ED4AD-7C5E-0D42-AD91-B8B8985D591F}" type="pres">
      <dgm:prSet presAssocID="{326E3010-8D80-694A-A3AF-77CAC3828FD1}" presName="CompostProcess" presStyleCnt="0">
        <dgm:presLayoutVars>
          <dgm:dir/>
          <dgm:resizeHandles val="exact"/>
        </dgm:presLayoutVars>
      </dgm:prSet>
      <dgm:spPr/>
    </dgm:pt>
    <dgm:pt modelId="{24B8A281-8D0E-FE46-B827-82B6446319E1}" type="pres">
      <dgm:prSet presAssocID="{326E3010-8D80-694A-A3AF-77CAC3828FD1}" presName="arrow" presStyleLbl="bgShp" presStyleIdx="0" presStyleCnt="1"/>
      <dgm:spPr/>
    </dgm:pt>
    <dgm:pt modelId="{989A3920-9677-7A41-B4C0-411F4168E8AF}" type="pres">
      <dgm:prSet presAssocID="{326E3010-8D80-694A-A3AF-77CAC3828FD1}" presName="linearProcess" presStyleCnt="0"/>
      <dgm:spPr/>
    </dgm:pt>
    <dgm:pt modelId="{17C54633-2407-6742-A3AE-5ACDC37B14FB}" type="pres">
      <dgm:prSet presAssocID="{AFC0D558-5FB6-B14C-BEA7-4CDEDD959757}" presName="textNode" presStyleLbl="node1" presStyleIdx="0" presStyleCnt="3">
        <dgm:presLayoutVars>
          <dgm:bulletEnabled val="1"/>
        </dgm:presLayoutVars>
      </dgm:prSet>
      <dgm:spPr/>
    </dgm:pt>
    <dgm:pt modelId="{54A24A95-FA3D-6843-9188-FEC1BC672E9D}" type="pres">
      <dgm:prSet presAssocID="{ED3C20A2-11F9-9B46-B47A-C6B87BDB1D1E}" presName="sibTrans" presStyleCnt="0"/>
      <dgm:spPr/>
    </dgm:pt>
    <dgm:pt modelId="{CCBDA1FD-B537-DF4A-B25A-0BC6656D0EB2}" type="pres">
      <dgm:prSet presAssocID="{EC29D82F-24C1-384A-AC84-A8F48A7F79E2}" presName="textNode" presStyleLbl="node1" presStyleIdx="1" presStyleCnt="3">
        <dgm:presLayoutVars>
          <dgm:bulletEnabled val="1"/>
        </dgm:presLayoutVars>
      </dgm:prSet>
      <dgm:spPr/>
    </dgm:pt>
    <dgm:pt modelId="{9FF1525C-44D0-E949-AA4B-E4C1DABCBBD3}" type="pres">
      <dgm:prSet presAssocID="{59AAB9C4-139B-2C40-A321-42B22B9FFCDC}" presName="sibTrans" presStyleCnt="0"/>
      <dgm:spPr/>
    </dgm:pt>
    <dgm:pt modelId="{6B6264F8-9B42-424A-82AE-8E5655E37A99}" type="pres">
      <dgm:prSet presAssocID="{C72143AA-6CDA-1041-A1B2-5886A0BB1AFD}" presName="textNode" presStyleLbl="node1" presStyleIdx="2" presStyleCnt="3" custScaleX="110934">
        <dgm:presLayoutVars>
          <dgm:bulletEnabled val="1"/>
        </dgm:presLayoutVars>
      </dgm:prSet>
      <dgm:spPr/>
    </dgm:pt>
  </dgm:ptLst>
  <dgm:cxnLst>
    <dgm:cxn modelId="{5833D40B-D1EB-E849-A5FA-AE7AE3BEE63A}" type="presOf" srcId="{AFC0D558-5FB6-B14C-BEA7-4CDEDD959757}" destId="{17C54633-2407-6742-A3AE-5ACDC37B14FB}" srcOrd="0" destOrd="0" presId="urn:microsoft.com/office/officeart/2005/8/layout/hProcess9"/>
    <dgm:cxn modelId="{89AE7F72-DDEA-BB4F-AE7D-008079D8AC7F}" srcId="{326E3010-8D80-694A-A3AF-77CAC3828FD1}" destId="{C72143AA-6CDA-1041-A1B2-5886A0BB1AFD}" srcOrd="2" destOrd="0" parTransId="{9077E99A-4144-6946-AFC4-5BD141AEAEC8}" sibTransId="{B9FBAE19-CA2A-C644-B5DE-B4D3F0DEC5CC}"/>
    <dgm:cxn modelId="{C24532AF-240F-694A-9F2C-D9EA16920B95}" type="presOf" srcId="{C72143AA-6CDA-1041-A1B2-5886A0BB1AFD}" destId="{6B6264F8-9B42-424A-82AE-8E5655E37A99}" srcOrd="0" destOrd="0" presId="urn:microsoft.com/office/officeart/2005/8/layout/hProcess9"/>
    <dgm:cxn modelId="{C7863BBE-2283-5543-8190-A9AA83F58921}" srcId="{326E3010-8D80-694A-A3AF-77CAC3828FD1}" destId="{AFC0D558-5FB6-B14C-BEA7-4CDEDD959757}" srcOrd="0" destOrd="0" parTransId="{508A8D7C-DDF3-1145-8FE6-CE44714E07A2}" sibTransId="{ED3C20A2-11F9-9B46-B47A-C6B87BDB1D1E}"/>
    <dgm:cxn modelId="{CD419ADF-373D-1C47-86B8-42AE6CB45E19}" type="presOf" srcId="{EC29D82F-24C1-384A-AC84-A8F48A7F79E2}" destId="{CCBDA1FD-B537-DF4A-B25A-0BC6656D0EB2}" srcOrd="0" destOrd="0" presId="urn:microsoft.com/office/officeart/2005/8/layout/hProcess9"/>
    <dgm:cxn modelId="{0A9B33E4-9798-EB44-AE1C-ED2FAFD28E0B}" srcId="{326E3010-8D80-694A-A3AF-77CAC3828FD1}" destId="{EC29D82F-24C1-384A-AC84-A8F48A7F79E2}" srcOrd="1" destOrd="0" parTransId="{F9927994-FFD0-9044-BDE8-D9193553E304}" sibTransId="{59AAB9C4-139B-2C40-A321-42B22B9FFCDC}"/>
    <dgm:cxn modelId="{5B5A09E5-0023-4445-A890-46A31912A2FD}" type="presOf" srcId="{326E3010-8D80-694A-A3AF-77CAC3828FD1}" destId="{A22ED4AD-7C5E-0D42-AD91-B8B8985D591F}" srcOrd="0" destOrd="0" presId="urn:microsoft.com/office/officeart/2005/8/layout/hProcess9"/>
    <dgm:cxn modelId="{FE879243-BA57-7241-BB09-4A9A1D1ECC2C}" type="presParOf" srcId="{A22ED4AD-7C5E-0D42-AD91-B8B8985D591F}" destId="{24B8A281-8D0E-FE46-B827-82B6446319E1}" srcOrd="0" destOrd="0" presId="urn:microsoft.com/office/officeart/2005/8/layout/hProcess9"/>
    <dgm:cxn modelId="{CE672068-C895-E641-9363-53C0B3FF6AEE}" type="presParOf" srcId="{A22ED4AD-7C5E-0D42-AD91-B8B8985D591F}" destId="{989A3920-9677-7A41-B4C0-411F4168E8AF}" srcOrd="1" destOrd="0" presId="urn:microsoft.com/office/officeart/2005/8/layout/hProcess9"/>
    <dgm:cxn modelId="{62AD75C2-25FF-A844-930D-15CAF8238737}" type="presParOf" srcId="{989A3920-9677-7A41-B4C0-411F4168E8AF}" destId="{17C54633-2407-6742-A3AE-5ACDC37B14FB}" srcOrd="0" destOrd="0" presId="urn:microsoft.com/office/officeart/2005/8/layout/hProcess9"/>
    <dgm:cxn modelId="{D3DEAECD-77AA-6B41-BFE4-BD165219525D}" type="presParOf" srcId="{989A3920-9677-7A41-B4C0-411F4168E8AF}" destId="{54A24A95-FA3D-6843-9188-FEC1BC672E9D}" srcOrd="1" destOrd="0" presId="urn:microsoft.com/office/officeart/2005/8/layout/hProcess9"/>
    <dgm:cxn modelId="{49051AC1-6F26-8F4A-9253-2052898380AE}" type="presParOf" srcId="{989A3920-9677-7A41-B4C0-411F4168E8AF}" destId="{CCBDA1FD-B537-DF4A-B25A-0BC6656D0EB2}" srcOrd="2" destOrd="0" presId="urn:microsoft.com/office/officeart/2005/8/layout/hProcess9"/>
    <dgm:cxn modelId="{7583E629-4F70-5E44-BAE4-3AB46CB80649}" type="presParOf" srcId="{989A3920-9677-7A41-B4C0-411F4168E8AF}" destId="{9FF1525C-44D0-E949-AA4B-E4C1DABCBBD3}" srcOrd="3" destOrd="0" presId="urn:microsoft.com/office/officeart/2005/8/layout/hProcess9"/>
    <dgm:cxn modelId="{4B619039-13A1-3B42-8F78-C5086D8C0FB6}" type="presParOf" srcId="{989A3920-9677-7A41-B4C0-411F4168E8AF}" destId="{6B6264F8-9B42-424A-82AE-8E5655E37A99}"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EEF48E-12C6-8743-B17F-B3E9C09B0471}">
      <dsp:nvSpPr>
        <dsp:cNvPr id="0" name=""/>
        <dsp:cNvSpPr/>
      </dsp:nvSpPr>
      <dsp:spPr>
        <a:xfrm>
          <a:off x="-5850357" y="-895356"/>
          <a:ext cx="6964879" cy="6964879"/>
        </a:xfrm>
        <a:prstGeom prst="blockArc">
          <a:avLst>
            <a:gd name="adj1" fmla="val 18900000"/>
            <a:gd name="adj2" fmla="val 2700000"/>
            <a:gd name="adj3" fmla="val 310"/>
          </a:avLst>
        </a:pr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255385-E63B-6348-96F0-9DC1CE284D7C}">
      <dsp:nvSpPr>
        <dsp:cNvPr id="0" name=""/>
        <dsp:cNvSpPr/>
      </dsp:nvSpPr>
      <dsp:spPr>
        <a:xfrm>
          <a:off x="583363" y="397789"/>
          <a:ext cx="8188976" cy="795993"/>
        </a:xfrm>
        <a:prstGeom prst="rect">
          <a:avLst/>
        </a:prstGeom>
        <a:gradFill rotWithShape="0">
          <a:gsLst>
            <a:gs pos="0">
              <a:schemeClr val="accent1">
                <a:shade val="80000"/>
                <a:hueOff val="0"/>
                <a:satOff val="0"/>
                <a:lumOff val="0"/>
                <a:alphaOff val="0"/>
                <a:tint val="100000"/>
                <a:shade val="100000"/>
                <a:satMod val="130000"/>
              </a:schemeClr>
            </a:gs>
            <a:gs pos="100000">
              <a:schemeClr val="accent1">
                <a:shade val="8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3182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0" u="sng" kern="1200" dirty="0">
              <a:solidFill>
                <a:schemeClr val="tx1"/>
              </a:solidFill>
            </a:rPr>
            <a:t>35% </a:t>
          </a:r>
          <a:r>
            <a:rPr lang="en-US" sz="2400" b="0" kern="1200" dirty="0">
              <a:solidFill>
                <a:schemeClr val="tx1"/>
              </a:solidFill>
            </a:rPr>
            <a:t>of Scottish citizens said they feel part of how decisions affecting their community are made</a:t>
          </a:r>
        </a:p>
      </dsp:txBody>
      <dsp:txXfrm>
        <a:off x="583363" y="397789"/>
        <a:ext cx="8188976" cy="795993"/>
      </dsp:txXfrm>
    </dsp:sp>
    <dsp:sp modelId="{8CDCA53D-4A66-6D42-B79D-88B1CF0DFE5C}">
      <dsp:nvSpPr>
        <dsp:cNvPr id="0" name=""/>
        <dsp:cNvSpPr/>
      </dsp:nvSpPr>
      <dsp:spPr>
        <a:xfrm>
          <a:off x="85867" y="312688"/>
          <a:ext cx="994992" cy="994992"/>
        </a:xfrm>
        <a:prstGeom prst="ellipse">
          <a:avLst/>
        </a:prstGeom>
        <a:solidFill>
          <a:schemeClr val="lt1">
            <a:hueOff val="0"/>
            <a:satOff val="0"/>
            <a:lumOff val="0"/>
            <a:alphaOff val="0"/>
          </a:schemeClr>
        </a:solidFill>
        <a:ln w="9525" cap="flat" cmpd="sng" algn="ctr">
          <a:solidFill>
            <a:schemeClr val="accent1">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1AD761AC-9C1E-9540-92C1-31DF9B6B284A}">
      <dsp:nvSpPr>
        <dsp:cNvPr id="0" name=""/>
        <dsp:cNvSpPr/>
      </dsp:nvSpPr>
      <dsp:spPr>
        <a:xfrm>
          <a:off x="1039725" y="1591987"/>
          <a:ext cx="7732615" cy="795993"/>
        </a:xfrm>
        <a:prstGeom prst="rect">
          <a:avLst/>
        </a:prstGeom>
        <a:gradFill rotWithShape="0">
          <a:gsLst>
            <a:gs pos="0">
              <a:schemeClr val="accent1">
                <a:shade val="80000"/>
                <a:hueOff val="102082"/>
                <a:satOff val="-1464"/>
                <a:lumOff val="8538"/>
                <a:alphaOff val="0"/>
                <a:tint val="100000"/>
                <a:shade val="100000"/>
                <a:satMod val="130000"/>
              </a:schemeClr>
            </a:gs>
            <a:gs pos="100000">
              <a:schemeClr val="accent1">
                <a:shade val="80000"/>
                <a:hueOff val="102082"/>
                <a:satOff val="-1464"/>
                <a:lumOff val="8538"/>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3182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0" u="sng" kern="1200" dirty="0">
              <a:solidFill>
                <a:schemeClr val="tx1"/>
              </a:solidFill>
            </a:rPr>
            <a:t>77% </a:t>
          </a:r>
          <a:r>
            <a:rPr lang="en-US" sz="2400" b="0" u="none" kern="1200" dirty="0">
              <a:solidFill>
                <a:schemeClr val="tx1"/>
              </a:solidFill>
            </a:rPr>
            <a:t>said </a:t>
          </a:r>
          <a:r>
            <a:rPr lang="en-US" sz="2400" b="0" kern="1200" dirty="0">
              <a:solidFill>
                <a:schemeClr val="tx1"/>
              </a:solidFill>
            </a:rPr>
            <a:t>would get more involved in their community if it was easier to participate in decisions that affect it</a:t>
          </a:r>
        </a:p>
      </dsp:txBody>
      <dsp:txXfrm>
        <a:off x="1039725" y="1591987"/>
        <a:ext cx="7732615" cy="795993"/>
      </dsp:txXfrm>
    </dsp:sp>
    <dsp:sp modelId="{49E4D5D6-6776-7D49-B184-4B0C9F2A11BE}">
      <dsp:nvSpPr>
        <dsp:cNvPr id="0" name=""/>
        <dsp:cNvSpPr/>
      </dsp:nvSpPr>
      <dsp:spPr>
        <a:xfrm>
          <a:off x="542229" y="1492488"/>
          <a:ext cx="994992" cy="994992"/>
        </a:xfrm>
        <a:prstGeom prst="ellipse">
          <a:avLst/>
        </a:prstGeom>
        <a:solidFill>
          <a:schemeClr val="lt1">
            <a:hueOff val="0"/>
            <a:satOff val="0"/>
            <a:lumOff val="0"/>
            <a:alphaOff val="0"/>
          </a:schemeClr>
        </a:solidFill>
        <a:ln w="9525" cap="flat" cmpd="sng" algn="ctr">
          <a:solidFill>
            <a:schemeClr val="accent1">
              <a:shade val="80000"/>
              <a:hueOff val="102082"/>
              <a:satOff val="-1464"/>
              <a:lumOff val="8538"/>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80683A3B-60CC-DE4C-BFF2-092A9DE15E16}">
      <dsp:nvSpPr>
        <dsp:cNvPr id="0" name=""/>
        <dsp:cNvSpPr/>
      </dsp:nvSpPr>
      <dsp:spPr>
        <a:xfrm>
          <a:off x="1039725" y="2786184"/>
          <a:ext cx="7732615" cy="795993"/>
        </a:xfrm>
        <a:prstGeom prst="rect">
          <a:avLst/>
        </a:prstGeom>
        <a:gradFill rotWithShape="0">
          <a:gsLst>
            <a:gs pos="0">
              <a:schemeClr val="accent1">
                <a:shade val="80000"/>
                <a:hueOff val="204164"/>
                <a:satOff val="-2928"/>
                <a:lumOff val="17077"/>
                <a:alphaOff val="0"/>
                <a:tint val="100000"/>
                <a:shade val="100000"/>
                <a:satMod val="130000"/>
              </a:schemeClr>
            </a:gs>
            <a:gs pos="100000">
              <a:schemeClr val="accent1">
                <a:shade val="80000"/>
                <a:hueOff val="204164"/>
                <a:satOff val="-2928"/>
                <a:lumOff val="17077"/>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3182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0" u="sng" kern="1200" dirty="0">
              <a:solidFill>
                <a:schemeClr val="tx1"/>
              </a:solidFill>
            </a:rPr>
            <a:t>80% </a:t>
          </a:r>
          <a:r>
            <a:rPr lang="en-US" sz="2400" b="0" kern="1200" dirty="0">
              <a:solidFill>
                <a:schemeClr val="tx1"/>
              </a:solidFill>
            </a:rPr>
            <a:t>said that people should be involved in deciding how money is spent on local services</a:t>
          </a:r>
        </a:p>
      </dsp:txBody>
      <dsp:txXfrm>
        <a:off x="1039725" y="2786184"/>
        <a:ext cx="7732615" cy="795993"/>
      </dsp:txXfrm>
    </dsp:sp>
    <dsp:sp modelId="{E826A133-FCCC-B746-A069-27E2804AC7C1}">
      <dsp:nvSpPr>
        <dsp:cNvPr id="0" name=""/>
        <dsp:cNvSpPr/>
      </dsp:nvSpPr>
      <dsp:spPr>
        <a:xfrm>
          <a:off x="542229" y="2686685"/>
          <a:ext cx="994992" cy="994992"/>
        </a:xfrm>
        <a:prstGeom prst="ellipse">
          <a:avLst/>
        </a:prstGeom>
        <a:solidFill>
          <a:schemeClr val="lt1">
            <a:hueOff val="0"/>
            <a:satOff val="0"/>
            <a:lumOff val="0"/>
            <a:alphaOff val="0"/>
          </a:schemeClr>
        </a:solidFill>
        <a:ln w="9525" cap="flat" cmpd="sng" algn="ctr">
          <a:solidFill>
            <a:schemeClr val="accent1">
              <a:shade val="80000"/>
              <a:hueOff val="204164"/>
              <a:satOff val="-2928"/>
              <a:lumOff val="17077"/>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C6B7344E-FFEF-E640-9373-97E6B7025941}">
      <dsp:nvSpPr>
        <dsp:cNvPr id="0" name=""/>
        <dsp:cNvSpPr/>
      </dsp:nvSpPr>
      <dsp:spPr>
        <a:xfrm>
          <a:off x="583363" y="3980382"/>
          <a:ext cx="8188976" cy="795993"/>
        </a:xfrm>
        <a:prstGeom prst="rect">
          <a:avLst/>
        </a:prstGeom>
        <a:gradFill rotWithShape="0">
          <a:gsLst>
            <a:gs pos="0">
              <a:schemeClr val="accent1">
                <a:shade val="80000"/>
                <a:hueOff val="306246"/>
                <a:satOff val="-4392"/>
                <a:lumOff val="25615"/>
                <a:alphaOff val="0"/>
                <a:tint val="100000"/>
                <a:shade val="100000"/>
                <a:satMod val="130000"/>
              </a:schemeClr>
            </a:gs>
            <a:gs pos="100000">
              <a:schemeClr val="accent1">
                <a:shade val="80000"/>
                <a:hueOff val="306246"/>
                <a:satOff val="-4392"/>
                <a:lumOff val="25615"/>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3182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0" u="sng" kern="1200" dirty="0">
              <a:solidFill>
                <a:schemeClr val="tx1"/>
              </a:solidFill>
            </a:rPr>
            <a:t>96% </a:t>
          </a:r>
          <a:r>
            <a:rPr lang="en-US" sz="2400" b="0" kern="1200" dirty="0">
              <a:solidFill>
                <a:schemeClr val="tx1"/>
              </a:solidFill>
            </a:rPr>
            <a:t>said that people should be involved in making decisions about how local services are planned and run</a:t>
          </a:r>
        </a:p>
      </dsp:txBody>
      <dsp:txXfrm>
        <a:off x="583363" y="3980382"/>
        <a:ext cx="8188976" cy="795993"/>
      </dsp:txXfrm>
    </dsp:sp>
    <dsp:sp modelId="{DD893D70-CA14-344C-B010-2663730A9080}">
      <dsp:nvSpPr>
        <dsp:cNvPr id="0" name=""/>
        <dsp:cNvSpPr/>
      </dsp:nvSpPr>
      <dsp:spPr>
        <a:xfrm>
          <a:off x="85867" y="3880883"/>
          <a:ext cx="994992" cy="994992"/>
        </a:xfrm>
        <a:prstGeom prst="ellipse">
          <a:avLst/>
        </a:prstGeom>
        <a:solidFill>
          <a:schemeClr val="lt1">
            <a:hueOff val="0"/>
            <a:satOff val="0"/>
            <a:lumOff val="0"/>
            <a:alphaOff val="0"/>
          </a:schemeClr>
        </a:solidFill>
        <a:ln w="9525" cap="flat" cmpd="sng" algn="ctr">
          <a:solidFill>
            <a:schemeClr val="accent1">
              <a:shade val="80000"/>
              <a:hueOff val="306246"/>
              <a:satOff val="-4392"/>
              <a:lumOff val="25615"/>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A54026-51F3-EE4A-8857-5D22F260F311}">
      <dsp:nvSpPr>
        <dsp:cNvPr id="0" name=""/>
        <dsp:cNvSpPr/>
      </dsp:nvSpPr>
      <dsp:spPr>
        <a:xfrm>
          <a:off x="2219118" y="356615"/>
          <a:ext cx="4608576" cy="4608576"/>
        </a:xfrm>
        <a:prstGeom prst="pie">
          <a:avLst>
            <a:gd name="adj1" fmla="val 16200000"/>
            <a:gd name="adj2" fmla="val 180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rtl="0">
            <a:lnSpc>
              <a:spcPct val="90000"/>
            </a:lnSpc>
            <a:spcBef>
              <a:spcPct val="0"/>
            </a:spcBef>
            <a:spcAft>
              <a:spcPct val="35000"/>
            </a:spcAft>
            <a:buNone/>
          </a:pPr>
          <a:r>
            <a:rPr lang="en-US" sz="3200" b="1" kern="1200" dirty="0"/>
            <a:t>Inclusion and diversity</a:t>
          </a:r>
        </a:p>
      </dsp:txBody>
      <dsp:txXfrm>
        <a:off x="4647948" y="1333195"/>
        <a:ext cx="1645920" cy="1371600"/>
      </dsp:txXfrm>
    </dsp:sp>
    <dsp:sp modelId="{9F75E0D9-F5F0-1448-B62C-7D0AC7DE3820}">
      <dsp:nvSpPr>
        <dsp:cNvPr id="0" name=""/>
        <dsp:cNvSpPr/>
      </dsp:nvSpPr>
      <dsp:spPr>
        <a:xfrm>
          <a:off x="2124204" y="521207"/>
          <a:ext cx="4608576" cy="4608576"/>
        </a:xfrm>
        <a:prstGeom prst="pie">
          <a:avLst>
            <a:gd name="adj1" fmla="val 1800000"/>
            <a:gd name="adj2" fmla="val 9000000"/>
          </a:avLst>
        </a:prstGeom>
        <a:solidFill>
          <a:schemeClr val="accent3">
            <a:hueOff val="5625132"/>
            <a:satOff val="-8440"/>
            <a:lumOff val="-1373"/>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rtl="0">
            <a:lnSpc>
              <a:spcPct val="90000"/>
            </a:lnSpc>
            <a:spcBef>
              <a:spcPct val="0"/>
            </a:spcBef>
            <a:spcAft>
              <a:spcPct val="35000"/>
            </a:spcAft>
            <a:buNone/>
          </a:pPr>
          <a:r>
            <a:rPr lang="en-US" sz="3200" b="1" kern="1200" dirty="0"/>
            <a:t>Quality of dialogue and deliberation</a:t>
          </a:r>
        </a:p>
      </dsp:txBody>
      <dsp:txXfrm>
        <a:off x="3221484" y="3511296"/>
        <a:ext cx="2468880" cy="1207008"/>
      </dsp:txXfrm>
    </dsp:sp>
    <dsp:sp modelId="{626F9078-8ADE-D245-9F9A-76A636C11307}">
      <dsp:nvSpPr>
        <dsp:cNvPr id="0" name=""/>
        <dsp:cNvSpPr/>
      </dsp:nvSpPr>
      <dsp:spPr>
        <a:xfrm>
          <a:off x="2029289" y="356615"/>
          <a:ext cx="4608576" cy="4608576"/>
        </a:xfrm>
        <a:prstGeom prst="pie">
          <a:avLst>
            <a:gd name="adj1" fmla="val 9000000"/>
            <a:gd name="adj2" fmla="val 16200000"/>
          </a:avLst>
        </a:prstGeom>
        <a:solidFill>
          <a:schemeClr val="accent3">
            <a:hueOff val="11250264"/>
            <a:satOff val="-16880"/>
            <a:lumOff val="-2745"/>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rtl="0">
            <a:lnSpc>
              <a:spcPct val="90000"/>
            </a:lnSpc>
            <a:spcBef>
              <a:spcPct val="0"/>
            </a:spcBef>
            <a:spcAft>
              <a:spcPct val="35000"/>
            </a:spcAft>
            <a:buNone/>
          </a:pPr>
          <a:r>
            <a:rPr lang="en-US" sz="3200" b="1" kern="1200" dirty="0"/>
            <a:t>Impact</a:t>
          </a:r>
          <a:r>
            <a:rPr lang="en-US" sz="3200" kern="1200" dirty="0"/>
            <a:t>: </a:t>
          </a:r>
          <a:r>
            <a:rPr lang="en-US" sz="2000" kern="1200" dirty="0"/>
            <a:t>clear link to decision making</a:t>
          </a:r>
          <a:endParaRPr lang="en-US" sz="2400" kern="1200" dirty="0"/>
        </a:p>
      </dsp:txBody>
      <dsp:txXfrm>
        <a:off x="2563116" y="1333195"/>
        <a:ext cx="1645920" cy="1371600"/>
      </dsp:txXfrm>
    </dsp:sp>
    <dsp:sp modelId="{C7C738B8-0F16-524D-A766-6D355CE3B041}">
      <dsp:nvSpPr>
        <dsp:cNvPr id="0" name=""/>
        <dsp:cNvSpPr/>
      </dsp:nvSpPr>
      <dsp:spPr>
        <a:xfrm>
          <a:off x="1934206" y="71323"/>
          <a:ext cx="5179161" cy="5179161"/>
        </a:xfrm>
        <a:prstGeom prst="circularArrow">
          <a:avLst>
            <a:gd name="adj1" fmla="val 5085"/>
            <a:gd name="adj2" fmla="val 327528"/>
            <a:gd name="adj3" fmla="val 1472472"/>
            <a:gd name="adj4" fmla="val 16199432"/>
            <a:gd name="adj5" fmla="val 5932"/>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B26E4117-CAFB-6043-B1F3-E179F270F74D}">
      <dsp:nvSpPr>
        <dsp:cNvPr id="0" name=""/>
        <dsp:cNvSpPr/>
      </dsp:nvSpPr>
      <dsp:spPr>
        <a:xfrm>
          <a:off x="1838911" y="235623"/>
          <a:ext cx="5179161" cy="5179161"/>
        </a:xfrm>
        <a:prstGeom prst="circularArrow">
          <a:avLst>
            <a:gd name="adj1" fmla="val 5085"/>
            <a:gd name="adj2" fmla="val 327528"/>
            <a:gd name="adj3" fmla="val 8671970"/>
            <a:gd name="adj4" fmla="val 1800502"/>
            <a:gd name="adj5" fmla="val 5932"/>
          </a:avLst>
        </a:prstGeom>
        <a:solidFill>
          <a:schemeClr val="accent3">
            <a:hueOff val="5625132"/>
            <a:satOff val="-8440"/>
            <a:lumOff val="-1373"/>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3CE10651-95CF-1C4B-8BF3-BA1920F5682C}">
      <dsp:nvSpPr>
        <dsp:cNvPr id="0" name=""/>
        <dsp:cNvSpPr/>
      </dsp:nvSpPr>
      <dsp:spPr>
        <a:xfrm>
          <a:off x="1743616" y="71323"/>
          <a:ext cx="5179161" cy="5179161"/>
        </a:xfrm>
        <a:prstGeom prst="circularArrow">
          <a:avLst>
            <a:gd name="adj1" fmla="val 5085"/>
            <a:gd name="adj2" fmla="val 327528"/>
            <a:gd name="adj3" fmla="val 15873039"/>
            <a:gd name="adj4" fmla="val 9000000"/>
            <a:gd name="adj5" fmla="val 5932"/>
          </a:avLst>
        </a:prstGeom>
        <a:solidFill>
          <a:schemeClr val="accent3">
            <a:hueOff val="11250264"/>
            <a:satOff val="-16880"/>
            <a:lumOff val="-2745"/>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B8A281-8D0E-FE46-B827-82B6446319E1}">
      <dsp:nvSpPr>
        <dsp:cNvPr id="0" name=""/>
        <dsp:cNvSpPr/>
      </dsp:nvSpPr>
      <dsp:spPr>
        <a:xfrm>
          <a:off x="677737" y="0"/>
          <a:ext cx="7681021" cy="5805263"/>
        </a:xfrm>
        <a:prstGeom prst="rightArrow">
          <a:avLst/>
        </a:prstGeom>
        <a:solidFill>
          <a:schemeClr val="accent3">
            <a:tint val="40000"/>
            <a:hueOff val="0"/>
            <a:satOff val="0"/>
            <a:lumOff val="0"/>
            <a:alphaOff val="0"/>
          </a:schemeClr>
        </a:solidFill>
        <a:ln w="9525" cap="flat" cmpd="sng" algn="ctr">
          <a:solidFill>
            <a:schemeClr val="dk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17C54633-2407-6742-A3AE-5ACDC37B14FB}">
      <dsp:nvSpPr>
        <dsp:cNvPr id="0" name=""/>
        <dsp:cNvSpPr/>
      </dsp:nvSpPr>
      <dsp:spPr>
        <a:xfrm>
          <a:off x="1052" y="1741579"/>
          <a:ext cx="2641619" cy="2322105"/>
        </a:xfrm>
        <a:prstGeom prst="roundRect">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b="1" kern="1200" dirty="0"/>
            <a:t>Multi-channel</a:t>
          </a:r>
        </a:p>
      </dsp:txBody>
      <dsp:txXfrm>
        <a:off x="114408" y="1854935"/>
        <a:ext cx="2414907" cy="2095393"/>
      </dsp:txXfrm>
    </dsp:sp>
    <dsp:sp modelId="{CCBDA1FD-B537-DF4A-B25A-0BC6656D0EB2}">
      <dsp:nvSpPr>
        <dsp:cNvPr id="0" name=""/>
        <dsp:cNvSpPr/>
      </dsp:nvSpPr>
      <dsp:spPr>
        <a:xfrm>
          <a:off x="3053020" y="1741579"/>
          <a:ext cx="2641619" cy="2322105"/>
        </a:xfrm>
        <a:prstGeom prst="roundRect">
          <a:avLst/>
        </a:prstGeom>
        <a:solidFill>
          <a:schemeClr val="accent3">
            <a:hueOff val="5625132"/>
            <a:satOff val="-8440"/>
            <a:lumOff val="-1373"/>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b="1" kern="1200" dirty="0"/>
            <a:t>Inclusive &amp; deliberative</a:t>
          </a:r>
        </a:p>
      </dsp:txBody>
      <dsp:txXfrm>
        <a:off x="3166376" y="1854935"/>
        <a:ext cx="2414907" cy="2095393"/>
      </dsp:txXfrm>
    </dsp:sp>
    <dsp:sp modelId="{6B6264F8-9B42-424A-82AE-8E5655E37A99}">
      <dsp:nvSpPr>
        <dsp:cNvPr id="0" name=""/>
        <dsp:cNvSpPr/>
      </dsp:nvSpPr>
      <dsp:spPr>
        <a:xfrm>
          <a:off x="6104989" y="1741579"/>
          <a:ext cx="2930454" cy="2322105"/>
        </a:xfrm>
        <a:prstGeom prst="roundRect">
          <a:avLst/>
        </a:prstGeom>
        <a:solidFill>
          <a:schemeClr val="accent3">
            <a:hueOff val="11250264"/>
            <a:satOff val="-16880"/>
            <a:lumOff val="-2745"/>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b="1" kern="1200" dirty="0"/>
            <a:t>Empowered &amp; consequential</a:t>
          </a:r>
          <a:endParaRPr lang="en-US" sz="2400" kern="1200" dirty="0"/>
        </a:p>
      </dsp:txBody>
      <dsp:txXfrm>
        <a:off x="6218345" y="1854935"/>
        <a:ext cx="2703742" cy="2095393"/>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363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7607" y="0"/>
            <a:ext cx="2889938" cy="493633"/>
          </a:xfrm>
          <a:prstGeom prst="rect">
            <a:avLst/>
          </a:prstGeom>
        </p:spPr>
        <p:txBody>
          <a:bodyPr vert="horz" lIns="91440" tIns="45720" rIns="91440" bIns="45720" rtlCol="0"/>
          <a:lstStyle>
            <a:lvl1pPr algn="r">
              <a:defRPr sz="1200"/>
            </a:lvl1pPr>
          </a:lstStyle>
          <a:p>
            <a:fld id="{75051B6D-04A7-4C9F-B8E0-4F1EAA977F56}" type="datetimeFigureOut">
              <a:rPr lang="en-GB" smtClean="0"/>
              <a:t>06/12/2019</a:t>
            </a:fld>
            <a:endParaRPr lang="en-GB"/>
          </a:p>
        </p:txBody>
      </p:sp>
      <p:sp>
        <p:nvSpPr>
          <p:cNvPr id="4" name="Footer Placeholder 3"/>
          <p:cNvSpPr>
            <a:spLocks noGrp="1"/>
          </p:cNvSpPr>
          <p:nvPr>
            <p:ph type="ftr" sz="quarter" idx="2"/>
          </p:nvPr>
        </p:nvSpPr>
        <p:spPr>
          <a:xfrm>
            <a:off x="0" y="9377316"/>
            <a:ext cx="2889938" cy="493633"/>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7607" y="9377316"/>
            <a:ext cx="2889938" cy="493633"/>
          </a:xfrm>
          <a:prstGeom prst="rect">
            <a:avLst/>
          </a:prstGeom>
        </p:spPr>
        <p:txBody>
          <a:bodyPr vert="horz" lIns="91440" tIns="45720" rIns="91440" bIns="45720" rtlCol="0" anchor="b"/>
          <a:lstStyle>
            <a:lvl1pPr algn="r">
              <a:defRPr sz="1200"/>
            </a:lvl1pPr>
          </a:lstStyle>
          <a:p>
            <a:fld id="{04677B87-9558-4489-B4A7-8E5DC75850F7}" type="slidenum">
              <a:rPr lang="en-GB" smtClean="0"/>
              <a:t>‹#›</a:t>
            </a:fld>
            <a:endParaRPr lang="en-GB"/>
          </a:p>
        </p:txBody>
      </p:sp>
    </p:spTree>
    <p:extLst>
      <p:ext uri="{BB962C8B-B14F-4D97-AF65-F5344CB8AC3E}">
        <p14:creationId xmlns:p14="http://schemas.microsoft.com/office/powerpoint/2010/main" val="20799442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363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777607" y="0"/>
            <a:ext cx="2889938" cy="493633"/>
          </a:xfrm>
          <a:prstGeom prst="rect">
            <a:avLst/>
          </a:prstGeom>
        </p:spPr>
        <p:txBody>
          <a:bodyPr vert="horz" lIns="91440" tIns="45720" rIns="91440" bIns="45720" rtlCol="0"/>
          <a:lstStyle>
            <a:lvl1pPr algn="r">
              <a:defRPr sz="1200"/>
            </a:lvl1pPr>
          </a:lstStyle>
          <a:p>
            <a:fld id="{C5DE1143-60DD-8346-830A-19576731ECD9}" type="datetimeFigureOut">
              <a:rPr lang="en-US" smtClean="0"/>
              <a:t>12/6/2019</a:t>
            </a:fld>
            <a:endParaRPr lang="en-US"/>
          </a:p>
        </p:txBody>
      </p:sp>
      <p:sp>
        <p:nvSpPr>
          <p:cNvPr id="4" name="Slide Image Placeholder 3"/>
          <p:cNvSpPr>
            <a:spLocks noGrp="1" noRot="1" noChangeAspect="1"/>
          </p:cNvSpPr>
          <p:nvPr>
            <p:ph type="sldImg" idx="2"/>
          </p:nvPr>
        </p:nvSpPr>
        <p:spPr>
          <a:xfrm>
            <a:off x="866775" y="739775"/>
            <a:ext cx="4935538" cy="370363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66909" y="4689515"/>
            <a:ext cx="5335270" cy="4442698"/>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377316"/>
            <a:ext cx="2889938" cy="4936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777607" y="9377316"/>
            <a:ext cx="2889938" cy="493633"/>
          </a:xfrm>
          <a:prstGeom prst="rect">
            <a:avLst/>
          </a:prstGeom>
        </p:spPr>
        <p:txBody>
          <a:bodyPr vert="horz" lIns="91440" tIns="45720" rIns="91440" bIns="45720" rtlCol="0" anchor="b"/>
          <a:lstStyle>
            <a:lvl1pPr algn="r">
              <a:defRPr sz="1200"/>
            </a:lvl1pPr>
          </a:lstStyle>
          <a:p>
            <a:fld id="{7611BFEC-2142-8041-AB73-BE5C6F9556FA}" type="slidenum">
              <a:rPr lang="en-US" smtClean="0"/>
              <a:t>‹#›</a:t>
            </a:fld>
            <a:endParaRPr lang="en-US"/>
          </a:p>
        </p:txBody>
      </p:sp>
    </p:spTree>
    <p:extLst>
      <p:ext uri="{BB962C8B-B14F-4D97-AF65-F5344CB8AC3E}">
        <p14:creationId xmlns:p14="http://schemas.microsoft.com/office/powerpoint/2010/main" val="86674173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611BFEC-2142-8041-AB73-BE5C6F9556FA}" type="slidenum">
              <a:rPr lang="en-US" smtClean="0"/>
              <a:t>1</a:t>
            </a:fld>
            <a:endParaRPr lang="en-US"/>
          </a:p>
        </p:txBody>
      </p:sp>
    </p:spTree>
    <p:extLst>
      <p:ext uri="{BB962C8B-B14F-4D97-AF65-F5344CB8AC3E}">
        <p14:creationId xmlns:p14="http://schemas.microsoft.com/office/powerpoint/2010/main" val="3850964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CACE84-FC12-4676-A140-E10199DEB17B}" type="slidenum">
              <a:rPr lang="en-GB" smtClean="0"/>
              <a:t>17</a:t>
            </a:fld>
            <a:endParaRPr lang="en-GB"/>
          </a:p>
        </p:txBody>
      </p:sp>
    </p:spTree>
    <p:extLst>
      <p:ext uri="{BB962C8B-B14F-4D97-AF65-F5344CB8AC3E}">
        <p14:creationId xmlns:p14="http://schemas.microsoft.com/office/powerpoint/2010/main" val="612155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06CD64-C8FA-E245-9BEF-2E75BF0238F4}" type="slidenum">
              <a:rPr lang="en-GB" smtClean="0">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1298259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06CD64-C8FA-E245-9BEF-2E75BF0238F4}" type="slidenum">
              <a:rPr lang="en-GB" smtClean="0"/>
              <a:pPr/>
              <a:t>23</a:t>
            </a:fld>
            <a:endParaRPr lang="en-GB"/>
          </a:p>
        </p:txBody>
      </p:sp>
    </p:spTree>
    <p:extLst>
      <p:ext uri="{BB962C8B-B14F-4D97-AF65-F5344CB8AC3E}">
        <p14:creationId xmlns:p14="http://schemas.microsoft.com/office/powerpoint/2010/main" val="3907707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Paris example</a:t>
            </a:r>
          </a:p>
        </p:txBody>
      </p:sp>
      <p:sp>
        <p:nvSpPr>
          <p:cNvPr id="4" name="Slide Number Placeholder 3"/>
          <p:cNvSpPr>
            <a:spLocks noGrp="1"/>
          </p:cNvSpPr>
          <p:nvPr>
            <p:ph type="sldNum" sz="quarter" idx="10"/>
          </p:nvPr>
        </p:nvSpPr>
        <p:spPr/>
        <p:txBody>
          <a:bodyPr/>
          <a:lstStyle/>
          <a:p>
            <a:fld id="{2E06CD64-C8FA-E245-9BEF-2E75BF0238F4}" type="slidenum">
              <a:rPr lang="en-GB" smtClean="0"/>
              <a:pPr/>
              <a:t>25</a:t>
            </a:fld>
            <a:endParaRPr lang="en-GB"/>
          </a:p>
        </p:txBody>
      </p:sp>
    </p:spTree>
    <p:extLst>
      <p:ext uri="{BB962C8B-B14F-4D97-AF65-F5344CB8AC3E}">
        <p14:creationId xmlns:p14="http://schemas.microsoft.com/office/powerpoint/2010/main" val="3754946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The WWS survey of Community Planning Officials shows that 55% of respondents have been involved in organising PB, which illustrates the spread of PB schemes in Community Planning.</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E06CD64-C8FA-E245-9BEF-2E75BF0238F4}" type="slidenum">
              <a:rPr lang="en-GB" smtClean="0"/>
              <a:pPr/>
              <a:t>26</a:t>
            </a:fld>
            <a:endParaRPr lang="en-GB"/>
          </a:p>
        </p:txBody>
      </p:sp>
    </p:spTree>
    <p:extLst>
      <p:ext uri="{BB962C8B-B14F-4D97-AF65-F5344CB8AC3E}">
        <p14:creationId xmlns:p14="http://schemas.microsoft.com/office/powerpoint/2010/main" val="511067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06CD64-C8FA-E245-9BEF-2E75BF0238F4}" type="slidenum">
              <a:rPr lang="en-GB" smtClean="0">
                <a:solidFill>
                  <a:prstClr val="black"/>
                </a:solidFill>
              </a:rPr>
              <a:pPr/>
              <a:t>33</a:t>
            </a:fld>
            <a:endParaRPr lang="en-GB">
              <a:solidFill>
                <a:prstClr val="black"/>
              </a:solidFill>
            </a:endParaRPr>
          </a:p>
        </p:txBody>
      </p:sp>
    </p:spTree>
    <p:extLst>
      <p:ext uri="{BB962C8B-B14F-4D97-AF65-F5344CB8AC3E}">
        <p14:creationId xmlns:p14="http://schemas.microsoft.com/office/powerpoint/2010/main" val="10656295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06CD64-C8FA-E245-9BEF-2E75BF0238F4}" type="slidenum">
              <a:rPr lang="en-GB" smtClean="0">
                <a:solidFill>
                  <a:prstClr val="black"/>
                </a:solidFill>
              </a:rPr>
              <a:pPr/>
              <a:t>35</a:t>
            </a:fld>
            <a:endParaRPr lang="en-GB">
              <a:solidFill>
                <a:prstClr val="black"/>
              </a:solidFill>
            </a:endParaRPr>
          </a:p>
        </p:txBody>
      </p:sp>
    </p:spTree>
    <p:extLst>
      <p:ext uri="{BB962C8B-B14F-4D97-AF65-F5344CB8AC3E}">
        <p14:creationId xmlns:p14="http://schemas.microsoft.com/office/powerpoint/2010/main" val="692094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Slide replicated from work by Catherine</a:t>
            </a:r>
            <a:r>
              <a:rPr lang="en-GB" baseline="0" dirty="0"/>
              <a:t> </a:t>
            </a:r>
            <a:r>
              <a:rPr lang="en-GB" baseline="0" dirty="0" err="1"/>
              <a:t>Mangan</a:t>
            </a:r>
            <a:r>
              <a:rPr lang="en-GB" baseline="0" dirty="0"/>
              <a:t>, Catherine Needham and Helen Dickinson (University of Birmingham) –Project: The Twenty-first Century Public Servant/</a:t>
            </a:r>
          </a:p>
          <a:p>
            <a:r>
              <a:rPr lang="en-GB" baseline="0" dirty="0"/>
              <a:t>Important role of these professionals as boundary spanners and democratic innovators </a:t>
            </a:r>
            <a:endParaRPr lang="en-GB" dirty="0"/>
          </a:p>
          <a:p>
            <a:pPr lvl="0"/>
            <a:endParaRPr lang="en-GB" dirty="0"/>
          </a:p>
        </p:txBody>
      </p:sp>
      <p:sp>
        <p:nvSpPr>
          <p:cNvPr id="4" name="Slide Number Placeholder 3"/>
          <p:cNvSpPr>
            <a:spLocks noGrp="1"/>
          </p:cNvSpPr>
          <p:nvPr>
            <p:ph type="sldNum" sz="quarter" idx="10"/>
          </p:nvPr>
        </p:nvSpPr>
        <p:spPr/>
        <p:txBody>
          <a:bodyPr/>
          <a:lstStyle/>
          <a:p>
            <a:fld id="{F627D45B-F2E0-4579-BF9B-5A24909F1DB4}" type="slidenum">
              <a:rPr lang="en-GB" smtClean="0">
                <a:solidFill>
                  <a:prstClr val="black"/>
                </a:solidFill>
              </a:rPr>
              <a:pPr/>
              <a:t>38</a:t>
            </a:fld>
            <a:endParaRPr lang="en-GB">
              <a:solidFill>
                <a:prstClr val="black"/>
              </a:solidFill>
            </a:endParaRPr>
          </a:p>
        </p:txBody>
      </p:sp>
    </p:spTree>
    <p:extLst>
      <p:ext uri="{BB962C8B-B14F-4D97-AF65-F5344CB8AC3E}">
        <p14:creationId xmlns:p14="http://schemas.microsoft.com/office/powerpoint/2010/main" val="14242987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There is currently a sense of public participation</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 being a disjointed activity.  This is where we want to be – coherent connected collaborative places – supported by the wider system</a:t>
            </a:r>
            <a:endParaRPr lang="en-GB" dirty="0"/>
          </a:p>
        </p:txBody>
      </p:sp>
      <p:sp>
        <p:nvSpPr>
          <p:cNvPr id="4" name="Slide Number Placeholder 3"/>
          <p:cNvSpPr>
            <a:spLocks noGrp="1"/>
          </p:cNvSpPr>
          <p:nvPr>
            <p:ph type="sldNum" sz="quarter" idx="10"/>
          </p:nvPr>
        </p:nvSpPr>
        <p:spPr/>
        <p:txBody>
          <a:bodyPr/>
          <a:lstStyle/>
          <a:p>
            <a:fld id="{7611BFEC-2142-8041-AB73-BE5C6F9556FA}" type="slidenum">
              <a:rPr lang="en-US" smtClean="0"/>
              <a:t>39</a:t>
            </a:fld>
            <a:endParaRPr lang="en-US"/>
          </a:p>
        </p:txBody>
      </p:sp>
    </p:spTree>
    <p:extLst>
      <p:ext uri="{BB962C8B-B14F-4D97-AF65-F5344CB8AC3E}">
        <p14:creationId xmlns:p14="http://schemas.microsoft.com/office/powerpoint/2010/main" val="2501729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611BFEC-2142-8041-AB73-BE5C6F9556FA}" type="slidenum">
              <a:rPr lang="en-US" smtClean="0"/>
              <a:t>40</a:t>
            </a:fld>
            <a:endParaRPr lang="en-US"/>
          </a:p>
        </p:txBody>
      </p:sp>
    </p:spTree>
    <p:extLst>
      <p:ext uri="{BB962C8B-B14F-4D97-AF65-F5344CB8AC3E}">
        <p14:creationId xmlns:p14="http://schemas.microsoft.com/office/powerpoint/2010/main" val="2010986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noTextEdit="1"/>
          </p:cNvSpPr>
          <p:nvPr>
            <p:ph type="sldImg"/>
          </p:nvPr>
        </p:nvSpPr>
        <p:spPr>
          <a:ln/>
        </p:spPr>
      </p:sp>
      <p:sp>
        <p:nvSpPr>
          <p:cNvPr id="1198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lang="en-US" altLang="en-US" dirty="0">
              <a:latin typeface="Times New Roman" charset="0"/>
            </a:endParaRPr>
          </a:p>
        </p:txBody>
      </p:sp>
      <p:sp>
        <p:nvSpPr>
          <p:cNvPr id="1198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fld id="{4F73E167-F998-F74C-8CC3-AC63DE2ED7A2}" type="slidenum">
              <a:rPr lang="en-US" altLang="en-US" sz="1200">
                <a:solidFill>
                  <a:prstClr val="black"/>
                </a:solidFill>
                <a:latin typeface="Times New Roman" charset="0"/>
              </a:rPr>
              <a:pPr/>
              <a:t>2</a:t>
            </a:fld>
            <a:endParaRPr lang="en-US" altLang="en-US" sz="1200">
              <a:solidFill>
                <a:prstClr val="black"/>
              </a:solidFill>
              <a:latin typeface="Times New Roman" charset="0"/>
            </a:endParaRPr>
          </a:p>
        </p:txBody>
      </p:sp>
    </p:spTree>
    <p:extLst>
      <p:ext uri="{BB962C8B-B14F-4D97-AF65-F5344CB8AC3E}">
        <p14:creationId xmlns:p14="http://schemas.microsoft.com/office/powerpoint/2010/main" val="15683707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GB" sz="2000" dirty="0"/>
              <a:t>How does the community plan fit with decisions taken in committees and at the CPP board level?</a:t>
            </a:r>
          </a:p>
          <a:p>
            <a:r>
              <a:rPr lang="en-GB" sz="2000" dirty="0"/>
              <a:t>From innovations that are disconnected to system change</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GB" sz="2000" dirty="0"/>
          </a:p>
        </p:txBody>
      </p:sp>
      <p:sp>
        <p:nvSpPr>
          <p:cNvPr id="4" name="Slide Number Placeholder 3"/>
          <p:cNvSpPr>
            <a:spLocks noGrp="1"/>
          </p:cNvSpPr>
          <p:nvPr>
            <p:ph type="sldNum" sz="quarter" idx="10"/>
          </p:nvPr>
        </p:nvSpPr>
        <p:spPr/>
        <p:txBody>
          <a:bodyPr/>
          <a:lstStyle/>
          <a:p>
            <a:fld id="{7611BFEC-2142-8041-AB73-BE5C6F9556FA}" type="slidenum">
              <a:rPr lang="en-US" smtClean="0"/>
              <a:t>41</a:t>
            </a:fld>
            <a:endParaRPr lang="en-US"/>
          </a:p>
        </p:txBody>
      </p:sp>
    </p:spTree>
    <p:extLst>
      <p:ext uri="{BB962C8B-B14F-4D97-AF65-F5344CB8AC3E}">
        <p14:creationId xmlns:p14="http://schemas.microsoft.com/office/powerpoint/2010/main" val="2581392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C431F6-916C-43E9-B5D5-9EC257F4F146}" type="slidenum">
              <a:rPr lang="en-GB" altLang="en-US" smtClean="0"/>
              <a:pPr/>
              <a:t>42</a:t>
            </a:fld>
            <a:endParaRPr lang="en-GB" altLang="en-US"/>
          </a:p>
        </p:txBody>
      </p:sp>
    </p:spTree>
    <p:extLst>
      <p:ext uri="{BB962C8B-B14F-4D97-AF65-F5344CB8AC3E}">
        <p14:creationId xmlns:p14="http://schemas.microsoft.com/office/powerpoint/2010/main" val="38949384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Key WWS reports and events to look out for:</a:t>
            </a:r>
          </a:p>
          <a:p>
            <a:r>
              <a:rPr lang="en-GB" baseline="0" dirty="0"/>
              <a:t>CP Officials survey</a:t>
            </a:r>
          </a:p>
          <a:p>
            <a:r>
              <a:rPr lang="en-GB" baseline="0" dirty="0"/>
              <a:t>Community Anchors report</a:t>
            </a:r>
          </a:p>
          <a:p>
            <a:r>
              <a:rPr lang="en-GB" baseline="0" dirty="0"/>
              <a:t>Community Engagement Inclusion Review  - What Citizens Want</a:t>
            </a:r>
          </a:p>
          <a:p>
            <a:r>
              <a:rPr lang="en-GB" baseline="0" dirty="0"/>
              <a:t>Making Data Meaningful report</a:t>
            </a:r>
            <a:endParaRPr lang="en-GB" dirty="0"/>
          </a:p>
        </p:txBody>
      </p:sp>
      <p:sp>
        <p:nvSpPr>
          <p:cNvPr id="4" name="Slide Number Placeholder 3"/>
          <p:cNvSpPr>
            <a:spLocks noGrp="1"/>
          </p:cNvSpPr>
          <p:nvPr>
            <p:ph type="sldNum" sz="quarter" idx="10"/>
          </p:nvPr>
        </p:nvSpPr>
        <p:spPr/>
        <p:txBody>
          <a:bodyPr/>
          <a:lstStyle/>
          <a:p>
            <a:fld id="{7611BFEC-2142-8041-AB73-BE5C6F9556FA}" type="slidenum">
              <a:rPr lang="en-US" smtClean="0"/>
              <a:t>43</a:t>
            </a:fld>
            <a:endParaRPr lang="en-US"/>
          </a:p>
        </p:txBody>
      </p:sp>
    </p:spTree>
    <p:extLst>
      <p:ext uri="{BB962C8B-B14F-4D97-AF65-F5344CB8AC3E}">
        <p14:creationId xmlns:p14="http://schemas.microsoft.com/office/powerpoint/2010/main" val="2537861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06CD64-C8FA-E245-9BEF-2E75BF0238F4}" type="slidenum">
              <a:rPr lang="en-GB" smtClean="0">
                <a:solidFill>
                  <a:prstClr val="black"/>
                </a:solidFill>
                <a:latin typeface="Calibri"/>
              </a:rPr>
              <a:pPr/>
              <a:t>3</a:t>
            </a:fld>
            <a:endParaRPr lang="en-GB">
              <a:solidFill>
                <a:prstClr val="black"/>
              </a:solidFill>
              <a:latin typeface="Calibri"/>
            </a:endParaRPr>
          </a:p>
        </p:txBody>
      </p:sp>
    </p:spTree>
    <p:extLst>
      <p:ext uri="{BB962C8B-B14F-4D97-AF65-F5344CB8AC3E}">
        <p14:creationId xmlns:p14="http://schemas.microsoft.com/office/powerpoint/2010/main" val="2154792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lvl="1" indent="-228600" defTabSz="914400">
              <a:lnSpc>
                <a:spcPct val="90000"/>
              </a:lnSpc>
              <a:spcBef>
                <a:spcPts val="0"/>
              </a:spcBef>
              <a:buFont typeface="Arial" panose="020B0604020202020204" pitchFamily="34" charset="0"/>
              <a:buChar char="•"/>
            </a:pPr>
            <a:r>
              <a:rPr lang="en-GB" sz="2400" dirty="0">
                <a:solidFill>
                  <a:prstClr val="black"/>
                </a:solidFill>
              </a:rPr>
              <a:t>number of “full democracies” dropped from 20 to 19 (USA now classed as “flawed”)</a:t>
            </a:r>
          </a:p>
          <a:p>
            <a:pPr marL="685800" lvl="1" indent="-228600" defTabSz="914400">
              <a:lnSpc>
                <a:spcPct val="90000"/>
              </a:lnSpc>
              <a:spcBef>
                <a:spcPts val="0"/>
              </a:spcBef>
              <a:buFont typeface="Arial" panose="020B0604020202020204" pitchFamily="34" charset="0"/>
              <a:buChar char="•"/>
            </a:pPr>
            <a:r>
              <a:rPr lang="en-GB" sz="2400" dirty="0">
                <a:solidFill>
                  <a:prstClr val="black"/>
                </a:solidFill>
              </a:rPr>
              <a:t>around half the world's population (49.3%) live in a democracy of some kind. But only 4.5% of people live in a “full democracy” - half as many as in 2015</a:t>
            </a:r>
          </a:p>
          <a:p>
            <a:pPr marL="228600" lvl="0" indent="-228600" defTabSz="914400">
              <a:lnSpc>
                <a:spcPct val="90000"/>
              </a:lnSpc>
              <a:spcBef>
                <a:spcPts val="1000"/>
              </a:spcBef>
              <a:spcAft>
                <a:spcPts val="600"/>
              </a:spcAft>
              <a:buFont typeface="Arial" panose="020B0604020202020204" pitchFamily="34" charset="0"/>
              <a:buChar char="•"/>
            </a:pPr>
            <a:r>
              <a:rPr lang="en-GB" sz="2400" dirty="0">
                <a:solidFill>
                  <a:prstClr val="black"/>
                </a:solidFill>
              </a:rPr>
              <a:t>Democratic principles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06CD64-C8FA-E245-9BEF-2E75BF0238F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5245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Arial" charset="0"/>
                <a:ea typeface="MS PGothic" panose="020B0600070205080204" pitchFamily="34" charset="-128"/>
                <a:cs typeface="Arial" charset="0"/>
              </a:rPr>
              <a:t>ESS, Eurobarometer and World Values Survey - YP support for regime institutions - government and parliament has declined esp. in countries with high levels of youth unemployment . Dramatic declines in political trust and voting levels and sharp increase in participation in demonstrations. Support for democracy as a system of government is less effected  and more immune to shocks - although for the youngest group there are signs of decline</a:t>
            </a:r>
          </a:p>
          <a:p>
            <a:endParaRPr lang="en-US" dirty="0"/>
          </a:p>
        </p:txBody>
      </p:sp>
      <p:sp>
        <p:nvSpPr>
          <p:cNvPr id="4" name="Slide Number Placeholder 3"/>
          <p:cNvSpPr>
            <a:spLocks noGrp="1"/>
          </p:cNvSpPr>
          <p:nvPr>
            <p:ph type="sldNum" sz="quarter" idx="5"/>
          </p:nvPr>
        </p:nvSpPr>
        <p:spPr/>
        <p:txBody>
          <a:bodyPr/>
          <a:lstStyle/>
          <a:p>
            <a:fld id="{43C431F6-916C-43E9-B5D5-9EC257F4F146}" type="slidenum">
              <a:rPr lang="en-GB" altLang="en-US" smtClean="0"/>
              <a:pPr/>
              <a:t>5</a:t>
            </a:fld>
            <a:endParaRPr lang="en-GB" altLang="en-US"/>
          </a:p>
        </p:txBody>
      </p:sp>
    </p:spTree>
    <p:extLst>
      <p:ext uri="{BB962C8B-B14F-4D97-AF65-F5344CB8AC3E}">
        <p14:creationId xmlns:p14="http://schemas.microsoft.com/office/powerpoint/2010/main" val="938084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2CACE84-FC12-4676-A140-E10199DEB17B}" type="slidenum">
              <a:rPr lang="en-GB" smtClean="0"/>
              <a:t>7</a:t>
            </a:fld>
            <a:endParaRPr lang="en-GB"/>
          </a:p>
        </p:txBody>
      </p:sp>
    </p:spTree>
    <p:extLst>
      <p:ext uri="{BB962C8B-B14F-4D97-AF65-F5344CB8AC3E}">
        <p14:creationId xmlns:p14="http://schemas.microsoft.com/office/powerpoint/2010/main" val="4236353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See also the proposals in </a:t>
            </a:r>
            <a:r>
              <a:rPr lang="en-GB" b="0" dirty="0"/>
              <a:t>Education (Scotland) Bill (consultation</a:t>
            </a:r>
            <a:r>
              <a:rPr lang="en-GB" b="0" baseline="0" dirty="0"/>
              <a:t> just launched 7</a:t>
            </a:r>
            <a:r>
              <a:rPr lang="en-GB" b="0" baseline="30000" dirty="0"/>
              <a:t>th</a:t>
            </a:r>
            <a:r>
              <a:rPr lang="en-GB" b="0" baseline="0" dirty="0"/>
              <a:t> November)</a:t>
            </a:r>
            <a:r>
              <a:rPr lang="en-GB" b="0" dirty="0"/>
              <a:t> </a:t>
            </a:r>
            <a:r>
              <a:rPr lang="en-GB" dirty="0"/>
              <a:t>The Bill will improve parental and community engagement in school life and in learning outside of school, and strengthen the voice of children and young people, by actively promoting and supporting pupil participation</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611BFEC-2142-8041-AB73-BE5C6F9556FA}" type="slidenum">
              <a:rPr lang="en-US" smtClean="0"/>
              <a:t>11</a:t>
            </a:fld>
            <a:endParaRPr lang="en-US"/>
          </a:p>
        </p:txBody>
      </p:sp>
    </p:spTree>
    <p:extLst>
      <p:ext uri="{BB962C8B-B14F-4D97-AF65-F5344CB8AC3E}">
        <p14:creationId xmlns:p14="http://schemas.microsoft.com/office/powerpoint/2010/main" val="343262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06CD64-C8FA-E245-9BEF-2E75BF0238F4}"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41528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3D0CAB7-7F0C-4107-AB7D-238D47CA3C03}" type="slidenum">
              <a:rPr lang="en-GB" smtClean="0"/>
              <a:t>13</a:t>
            </a:fld>
            <a:endParaRPr lang="en-GB"/>
          </a:p>
        </p:txBody>
      </p:sp>
    </p:spTree>
    <p:extLst>
      <p:ext uri="{BB962C8B-B14F-4D97-AF65-F5344CB8AC3E}">
        <p14:creationId xmlns:p14="http://schemas.microsoft.com/office/powerpoint/2010/main" val="694296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9945E89C-FDD3-7340-A9E5-F1EA4902902D}" type="datetimeFigureOut">
              <a:rPr lang="en-US" smtClean="0"/>
              <a:t>12/6/2019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5D0270-D277-7846-9F59-7EA90A49C650}" type="slidenum">
              <a:rPr lang="en-US" smtClean="0"/>
              <a:t>‹#›</a:t>
            </a:fld>
            <a:endParaRPr lang="en-US"/>
          </a:p>
        </p:txBody>
      </p:sp>
    </p:spTree>
    <p:extLst>
      <p:ext uri="{BB962C8B-B14F-4D97-AF65-F5344CB8AC3E}">
        <p14:creationId xmlns:p14="http://schemas.microsoft.com/office/powerpoint/2010/main" val="4237661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945E89C-FDD3-7340-A9E5-F1EA4902902D}" type="datetimeFigureOut">
              <a:rPr lang="en-US" smtClean="0"/>
              <a:t>12/6/2019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5D0270-D277-7846-9F59-7EA90A49C650}" type="slidenum">
              <a:rPr lang="en-US" smtClean="0"/>
              <a:t>‹#›</a:t>
            </a:fld>
            <a:endParaRPr lang="en-US"/>
          </a:p>
        </p:txBody>
      </p:sp>
    </p:spTree>
    <p:extLst>
      <p:ext uri="{BB962C8B-B14F-4D97-AF65-F5344CB8AC3E}">
        <p14:creationId xmlns:p14="http://schemas.microsoft.com/office/powerpoint/2010/main" val="2669052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945E89C-FDD3-7340-A9E5-F1EA4902902D}" type="datetimeFigureOut">
              <a:rPr lang="en-US" smtClean="0"/>
              <a:t>12/6/2019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5D0270-D277-7846-9F59-7EA90A49C650}" type="slidenum">
              <a:rPr lang="en-US" smtClean="0"/>
              <a:t>‹#›</a:t>
            </a:fld>
            <a:endParaRPr lang="en-US"/>
          </a:p>
        </p:txBody>
      </p:sp>
    </p:spTree>
    <p:extLst>
      <p:ext uri="{BB962C8B-B14F-4D97-AF65-F5344CB8AC3E}">
        <p14:creationId xmlns:p14="http://schemas.microsoft.com/office/powerpoint/2010/main" val="1741434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9945E89C-FDD3-7340-A9E5-F1EA4902902D}" type="datetimeFigureOut">
              <a:rPr lang="en-US" smtClean="0">
                <a:solidFill>
                  <a:prstClr val="black">
                    <a:tint val="75000"/>
                  </a:prstClr>
                </a:solidFill>
              </a:rPr>
              <a:pPr/>
              <a:t>12/6/2019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5D0270-D277-7846-9F59-7EA90A49C65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945E89C-FDD3-7340-A9E5-F1EA4902902D}" type="datetimeFigureOut">
              <a:rPr lang="en-US" smtClean="0">
                <a:solidFill>
                  <a:prstClr val="black">
                    <a:tint val="75000"/>
                  </a:prstClr>
                </a:solidFill>
              </a:rPr>
              <a:pPr/>
              <a:t>12/6/2019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5D0270-D277-7846-9F59-7EA90A49C65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945E89C-FDD3-7340-A9E5-F1EA4902902D}" type="datetimeFigureOut">
              <a:rPr lang="en-US" smtClean="0">
                <a:solidFill>
                  <a:prstClr val="black">
                    <a:tint val="75000"/>
                  </a:prstClr>
                </a:solidFill>
              </a:rPr>
              <a:pPr/>
              <a:t>12/6/2019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5D0270-D277-7846-9F59-7EA90A49C65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9945E89C-FDD3-7340-A9E5-F1EA4902902D}" type="datetimeFigureOut">
              <a:rPr lang="en-US" smtClean="0">
                <a:solidFill>
                  <a:prstClr val="black">
                    <a:tint val="75000"/>
                  </a:prstClr>
                </a:solidFill>
              </a:rPr>
              <a:pPr/>
              <a:t>12/6/2019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5D0270-D277-7846-9F59-7EA90A49C65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9945E89C-FDD3-7340-A9E5-F1EA4902902D}" type="datetimeFigureOut">
              <a:rPr lang="en-US" smtClean="0">
                <a:solidFill>
                  <a:prstClr val="black">
                    <a:tint val="75000"/>
                  </a:prstClr>
                </a:solidFill>
              </a:rPr>
              <a:pPr/>
              <a:t>12/6/2019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25D0270-D277-7846-9F59-7EA90A49C65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9945E89C-FDD3-7340-A9E5-F1EA4902902D}" type="datetimeFigureOut">
              <a:rPr lang="en-US" smtClean="0">
                <a:solidFill>
                  <a:prstClr val="black">
                    <a:tint val="75000"/>
                  </a:prstClr>
                </a:solidFill>
              </a:rPr>
              <a:pPr/>
              <a:t>12/6/2019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5D0270-D277-7846-9F59-7EA90A49C65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45E89C-FDD3-7340-A9E5-F1EA4902902D}" type="datetimeFigureOut">
              <a:rPr lang="en-US" smtClean="0">
                <a:solidFill>
                  <a:prstClr val="black">
                    <a:tint val="75000"/>
                  </a:prstClr>
                </a:solidFill>
              </a:rPr>
              <a:pPr/>
              <a:t>12/6/2019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25D0270-D277-7846-9F59-7EA90A49C65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945E89C-FDD3-7340-A9E5-F1EA4902902D}" type="datetimeFigureOut">
              <a:rPr lang="en-US" smtClean="0">
                <a:solidFill>
                  <a:prstClr val="black">
                    <a:tint val="75000"/>
                  </a:prstClr>
                </a:solidFill>
              </a:rPr>
              <a:pPr/>
              <a:t>12/6/2019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5D0270-D277-7846-9F59-7EA90A49C65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945E89C-FDD3-7340-A9E5-F1EA4902902D}" type="datetimeFigureOut">
              <a:rPr lang="en-US" smtClean="0"/>
              <a:t>12/6/2019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5D0270-D277-7846-9F59-7EA90A49C650}" type="slidenum">
              <a:rPr lang="en-US" smtClean="0"/>
              <a:t>‹#›</a:t>
            </a:fld>
            <a:endParaRPr lang="en-US"/>
          </a:p>
        </p:txBody>
      </p:sp>
    </p:spTree>
    <p:extLst>
      <p:ext uri="{BB962C8B-B14F-4D97-AF65-F5344CB8AC3E}">
        <p14:creationId xmlns:p14="http://schemas.microsoft.com/office/powerpoint/2010/main" val="16625985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945E89C-FDD3-7340-A9E5-F1EA4902902D}" type="datetimeFigureOut">
              <a:rPr lang="en-US" smtClean="0">
                <a:solidFill>
                  <a:prstClr val="black">
                    <a:tint val="75000"/>
                  </a:prstClr>
                </a:solidFill>
              </a:rPr>
              <a:pPr/>
              <a:t>12/6/2019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5D0270-D277-7846-9F59-7EA90A49C65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945E89C-FDD3-7340-A9E5-F1EA4902902D}" type="datetimeFigureOut">
              <a:rPr lang="en-US" smtClean="0">
                <a:solidFill>
                  <a:prstClr val="black">
                    <a:tint val="75000"/>
                  </a:prstClr>
                </a:solidFill>
              </a:rPr>
              <a:pPr/>
              <a:t>12/6/2019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5D0270-D277-7846-9F59-7EA90A49C65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945E89C-FDD3-7340-A9E5-F1EA4902902D}" type="datetimeFigureOut">
              <a:rPr lang="en-US" smtClean="0">
                <a:solidFill>
                  <a:prstClr val="black">
                    <a:tint val="75000"/>
                  </a:prstClr>
                </a:solidFill>
              </a:rPr>
              <a:pPr/>
              <a:t>12/6/2019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5D0270-D277-7846-9F59-7EA90A49C65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22041" indent="0" algn="ctr">
              <a:buNone/>
              <a:defRPr>
                <a:solidFill>
                  <a:schemeClr val="tx1">
                    <a:tint val="75000"/>
                  </a:schemeClr>
                </a:solidFill>
              </a:defRPr>
            </a:lvl2pPr>
            <a:lvl3pPr marL="844083" indent="0" algn="ctr">
              <a:buNone/>
              <a:defRPr>
                <a:solidFill>
                  <a:schemeClr val="tx1">
                    <a:tint val="75000"/>
                  </a:schemeClr>
                </a:solidFill>
              </a:defRPr>
            </a:lvl3pPr>
            <a:lvl4pPr marL="1266124" indent="0" algn="ctr">
              <a:buNone/>
              <a:defRPr>
                <a:solidFill>
                  <a:schemeClr val="tx1">
                    <a:tint val="75000"/>
                  </a:schemeClr>
                </a:solidFill>
              </a:defRPr>
            </a:lvl4pPr>
            <a:lvl5pPr marL="1688165" indent="0" algn="ctr">
              <a:buNone/>
              <a:defRPr>
                <a:solidFill>
                  <a:schemeClr val="tx1">
                    <a:tint val="75000"/>
                  </a:schemeClr>
                </a:solidFill>
              </a:defRPr>
            </a:lvl5pPr>
            <a:lvl6pPr marL="2110207" indent="0" algn="ctr">
              <a:buNone/>
              <a:defRPr>
                <a:solidFill>
                  <a:schemeClr val="tx1">
                    <a:tint val="75000"/>
                  </a:schemeClr>
                </a:solidFill>
              </a:defRPr>
            </a:lvl6pPr>
            <a:lvl7pPr marL="2532248" indent="0" algn="ctr">
              <a:buNone/>
              <a:defRPr>
                <a:solidFill>
                  <a:schemeClr val="tx1">
                    <a:tint val="75000"/>
                  </a:schemeClr>
                </a:solidFill>
              </a:defRPr>
            </a:lvl7pPr>
            <a:lvl8pPr marL="2954289" indent="0" algn="ctr">
              <a:buNone/>
              <a:defRPr>
                <a:solidFill>
                  <a:schemeClr val="tx1">
                    <a:tint val="75000"/>
                  </a:schemeClr>
                </a:solidFill>
              </a:defRPr>
            </a:lvl8pPr>
            <a:lvl9pPr marL="3376331"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CAA0CDDB-6814-4146-995F-3774964B4B36}" type="datetimeFigureOut">
              <a:rPr lang="en-US" smtClean="0">
                <a:solidFill>
                  <a:prstClr val="black">
                    <a:tint val="75000"/>
                  </a:prstClr>
                </a:solidFill>
              </a:rPr>
              <a:pPr/>
              <a:t>12/6/2019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1E3C5D-58A1-6C48-95ED-C2C4DE19CD0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CAA0CDDB-6814-4146-995F-3774964B4B36}" type="datetimeFigureOut">
              <a:rPr lang="en-US" smtClean="0">
                <a:solidFill>
                  <a:prstClr val="black">
                    <a:tint val="75000"/>
                  </a:prstClr>
                </a:solidFill>
              </a:rPr>
              <a:pPr/>
              <a:t>12/6/2019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1E3C5D-58A1-6C48-95ED-C2C4DE19CD0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692"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846">
                <a:solidFill>
                  <a:schemeClr val="tx1">
                    <a:tint val="75000"/>
                  </a:schemeClr>
                </a:solidFill>
              </a:defRPr>
            </a:lvl1pPr>
            <a:lvl2pPr marL="422041" indent="0">
              <a:buNone/>
              <a:defRPr sz="1662">
                <a:solidFill>
                  <a:schemeClr val="tx1">
                    <a:tint val="75000"/>
                  </a:schemeClr>
                </a:solidFill>
              </a:defRPr>
            </a:lvl2pPr>
            <a:lvl3pPr marL="844083" indent="0">
              <a:buNone/>
              <a:defRPr sz="1477">
                <a:solidFill>
                  <a:schemeClr val="tx1">
                    <a:tint val="75000"/>
                  </a:schemeClr>
                </a:solidFill>
              </a:defRPr>
            </a:lvl3pPr>
            <a:lvl4pPr marL="1266124" indent="0">
              <a:buNone/>
              <a:defRPr sz="1292">
                <a:solidFill>
                  <a:schemeClr val="tx1">
                    <a:tint val="75000"/>
                  </a:schemeClr>
                </a:solidFill>
              </a:defRPr>
            </a:lvl4pPr>
            <a:lvl5pPr marL="1688165" indent="0">
              <a:buNone/>
              <a:defRPr sz="1292">
                <a:solidFill>
                  <a:schemeClr val="tx1">
                    <a:tint val="75000"/>
                  </a:schemeClr>
                </a:solidFill>
              </a:defRPr>
            </a:lvl5pPr>
            <a:lvl6pPr marL="2110207" indent="0">
              <a:buNone/>
              <a:defRPr sz="1292">
                <a:solidFill>
                  <a:schemeClr val="tx1">
                    <a:tint val="75000"/>
                  </a:schemeClr>
                </a:solidFill>
              </a:defRPr>
            </a:lvl6pPr>
            <a:lvl7pPr marL="2532248" indent="0">
              <a:buNone/>
              <a:defRPr sz="1292">
                <a:solidFill>
                  <a:schemeClr val="tx1">
                    <a:tint val="75000"/>
                  </a:schemeClr>
                </a:solidFill>
              </a:defRPr>
            </a:lvl7pPr>
            <a:lvl8pPr marL="2954289" indent="0">
              <a:buNone/>
              <a:defRPr sz="1292">
                <a:solidFill>
                  <a:schemeClr val="tx1">
                    <a:tint val="75000"/>
                  </a:schemeClr>
                </a:solidFill>
              </a:defRPr>
            </a:lvl8pPr>
            <a:lvl9pPr marL="3376331" indent="0">
              <a:buNone/>
              <a:defRPr sz="1292">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AA0CDDB-6814-4146-995F-3774964B4B36}" type="datetimeFigureOut">
              <a:rPr lang="en-US" smtClean="0">
                <a:solidFill>
                  <a:prstClr val="black">
                    <a:tint val="75000"/>
                  </a:prstClr>
                </a:solidFill>
              </a:rPr>
              <a:pPr/>
              <a:t>12/6/2019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1E3C5D-58A1-6C48-95ED-C2C4DE19CD0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CAA0CDDB-6814-4146-995F-3774964B4B36}" type="datetimeFigureOut">
              <a:rPr lang="en-US" smtClean="0">
                <a:solidFill>
                  <a:prstClr val="black">
                    <a:tint val="75000"/>
                  </a:prstClr>
                </a:solidFill>
              </a:rPr>
              <a:pPr/>
              <a:t>12/6/2019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1E3C5D-58A1-6C48-95ED-C2C4DE19CD0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n-GB"/>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CAA0CDDB-6814-4146-995F-3774964B4B36}" type="datetimeFigureOut">
              <a:rPr lang="en-US" smtClean="0">
                <a:solidFill>
                  <a:prstClr val="black">
                    <a:tint val="75000"/>
                  </a:prstClr>
                </a:solidFill>
              </a:rPr>
              <a:pPr/>
              <a:t>12/6/2019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B1E3C5D-58A1-6C48-95ED-C2C4DE19CD0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CAA0CDDB-6814-4146-995F-3774964B4B36}" type="datetimeFigureOut">
              <a:rPr lang="en-US" smtClean="0">
                <a:solidFill>
                  <a:prstClr val="black">
                    <a:tint val="75000"/>
                  </a:prstClr>
                </a:solidFill>
              </a:rPr>
              <a:pPr/>
              <a:t>12/6/2019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B1E3C5D-58A1-6C48-95ED-C2C4DE19CD0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A0CDDB-6814-4146-995F-3774964B4B36}" type="datetimeFigureOut">
              <a:rPr lang="en-US" smtClean="0">
                <a:solidFill>
                  <a:prstClr val="black">
                    <a:tint val="75000"/>
                  </a:prstClr>
                </a:solidFill>
              </a:rPr>
              <a:pPr/>
              <a:t>12/6/2019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B1E3C5D-58A1-6C48-95ED-C2C4DE19CD0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945E89C-FDD3-7340-A9E5-F1EA4902902D}" type="datetimeFigureOut">
              <a:rPr lang="en-US" smtClean="0"/>
              <a:t>12/6/2019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5D0270-D277-7846-9F59-7EA90A49C650}" type="slidenum">
              <a:rPr lang="en-US" smtClean="0"/>
              <a:t>‹#›</a:t>
            </a:fld>
            <a:endParaRPr lang="en-US"/>
          </a:p>
        </p:txBody>
      </p:sp>
    </p:spTree>
    <p:extLst>
      <p:ext uri="{BB962C8B-B14F-4D97-AF65-F5344CB8AC3E}">
        <p14:creationId xmlns:p14="http://schemas.microsoft.com/office/powerpoint/2010/main" val="8014231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1846" b="1"/>
            </a:lvl1pPr>
          </a:lstStyle>
          <a:p>
            <a:r>
              <a:rPr lang="en-GB"/>
              <a:t>Click to edit Master title style</a:t>
            </a:r>
            <a:endParaRPr lang="en-US"/>
          </a:p>
        </p:txBody>
      </p:sp>
      <p:sp>
        <p:nvSpPr>
          <p:cNvPr id="3" name="Content Placeholder 2"/>
          <p:cNvSpPr>
            <a:spLocks noGrp="1"/>
          </p:cNvSpPr>
          <p:nvPr>
            <p:ph idx="1"/>
          </p:nvPr>
        </p:nvSpPr>
        <p:spPr>
          <a:xfrm>
            <a:off x="3575051" y="273052"/>
            <a:ext cx="5111750"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en-GB"/>
              <a:t>Click to edit Master text styles</a:t>
            </a:r>
          </a:p>
        </p:txBody>
      </p:sp>
      <p:sp>
        <p:nvSpPr>
          <p:cNvPr id="5" name="Date Placeholder 4"/>
          <p:cNvSpPr>
            <a:spLocks noGrp="1"/>
          </p:cNvSpPr>
          <p:nvPr>
            <p:ph type="dt" sz="half" idx="10"/>
          </p:nvPr>
        </p:nvSpPr>
        <p:spPr/>
        <p:txBody>
          <a:bodyPr/>
          <a:lstStyle/>
          <a:p>
            <a:fld id="{CAA0CDDB-6814-4146-995F-3774964B4B36}" type="datetimeFigureOut">
              <a:rPr lang="en-US" smtClean="0">
                <a:solidFill>
                  <a:prstClr val="black">
                    <a:tint val="75000"/>
                  </a:prstClr>
                </a:solidFill>
              </a:rPr>
              <a:pPr/>
              <a:t>12/6/2019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1E3C5D-58A1-6C48-95ED-C2C4DE19CD0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846"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en-GB"/>
              <a:t>Click to edit Master text styles</a:t>
            </a:r>
          </a:p>
        </p:txBody>
      </p:sp>
      <p:sp>
        <p:nvSpPr>
          <p:cNvPr id="5" name="Date Placeholder 4"/>
          <p:cNvSpPr>
            <a:spLocks noGrp="1"/>
          </p:cNvSpPr>
          <p:nvPr>
            <p:ph type="dt" sz="half" idx="10"/>
          </p:nvPr>
        </p:nvSpPr>
        <p:spPr/>
        <p:txBody>
          <a:bodyPr/>
          <a:lstStyle/>
          <a:p>
            <a:fld id="{CAA0CDDB-6814-4146-995F-3774964B4B36}" type="datetimeFigureOut">
              <a:rPr lang="en-US" smtClean="0">
                <a:solidFill>
                  <a:prstClr val="black">
                    <a:tint val="75000"/>
                  </a:prstClr>
                </a:solidFill>
              </a:rPr>
              <a:pPr/>
              <a:t>12/6/2019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1E3C5D-58A1-6C48-95ED-C2C4DE19CD0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CAA0CDDB-6814-4146-995F-3774964B4B36}" type="datetimeFigureOut">
              <a:rPr lang="en-US" smtClean="0">
                <a:solidFill>
                  <a:prstClr val="black">
                    <a:tint val="75000"/>
                  </a:prstClr>
                </a:solidFill>
              </a:rPr>
              <a:pPr/>
              <a:t>12/6/2019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1E3C5D-58A1-6C48-95ED-C2C4DE19CD0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CAA0CDDB-6814-4146-995F-3774964B4B36}" type="datetimeFigureOut">
              <a:rPr lang="en-US" smtClean="0">
                <a:solidFill>
                  <a:prstClr val="black">
                    <a:tint val="75000"/>
                  </a:prstClr>
                </a:solidFill>
              </a:rPr>
              <a:pPr/>
              <a:t>12/6/2019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1E3C5D-58A1-6C48-95ED-C2C4DE19CD0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9945E89C-FDD3-7340-A9E5-F1EA4902902D}" type="datetimeFigureOut">
              <a:rPr lang="en-US" smtClean="0"/>
              <a:t>12/6/2019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5D0270-D277-7846-9F59-7EA90A49C650}" type="slidenum">
              <a:rPr lang="en-US" smtClean="0"/>
              <a:t>‹#›</a:t>
            </a:fld>
            <a:endParaRPr lang="en-US"/>
          </a:p>
        </p:txBody>
      </p:sp>
    </p:spTree>
    <p:extLst>
      <p:ext uri="{BB962C8B-B14F-4D97-AF65-F5344CB8AC3E}">
        <p14:creationId xmlns:p14="http://schemas.microsoft.com/office/powerpoint/2010/main" val="2368410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9945E89C-FDD3-7340-A9E5-F1EA4902902D}" type="datetimeFigureOut">
              <a:rPr lang="en-US" smtClean="0"/>
              <a:t>12/6/2019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5D0270-D277-7846-9F59-7EA90A49C650}" type="slidenum">
              <a:rPr lang="en-US" smtClean="0"/>
              <a:t>‹#›</a:t>
            </a:fld>
            <a:endParaRPr lang="en-US"/>
          </a:p>
        </p:txBody>
      </p:sp>
    </p:spTree>
    <p:extLst>
      <p:ext uri="{BB962C8B-B14F-4D97-AF65-F5344CB8AC3E}">
        <p14:creationId xmlns:p14="http://schemas.microsoft.com/office/powerpoint/2010/main" val="1370599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9945E89C-FDD3-7340-A9E5-F1EA4902902D}" type="datetimeFigureOut">
              <a:rPr lang="en-US" smtClean="0"/>
              <a:t>12/6/2019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5D0270-D277-7846-9F59-7EA90A49C650}" type="slidenum">
              <a:rPr lang="en-US" smtClean="0"/>
              <a:t>‹#›</a:t>
            </a:fld>
            <a:endParaRPr lang="en-US"/>
          </a:p>
        </p:txBody>
      </p:sp>
    </p:spTree>
    <p:extLst>
      <p:ext uri="{BB962C8B-B14F-4D97-AF65-F5344CB8AC3E}">
        <p14:creationId xmlns:p14="http://schemas.microsoft.com/office/powerpoint/2010/main" val="2939007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45E89C-FDD3-7340-A9E5-F1EA4902902D}" type="datetimeFigureOut">
              <a:rPr lang="en-US" smtClean="0"/>
              <a:t>12/6/2019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5D0270-D277-7846-9F59-7EA90A49C650}" type="slidenum">
              <a:rPr lang="en-US" smtClean="0"/>
              <a:t>‹#›</a:t>
            </a:fld>
            <a:endParaRPr lang="en-US"/>
          </a:p>
        </p:txBody>
      </p:sp>
    </p:spTree>
    <p:extLst>
      <p:ext uri="{BB962C8B-B14F-4D97-AF65-F5344CB8AC3E}">
        <p14:creationId xmlns:p14="http://schemas.microsoft.com/office/powerpoint/2010/main" val="419932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945E89C-FDD3-7340-A9E5-F1EA4902902D}" type="datetimeFigureOut">
              <a:rPr lang="en-US" smtClean="0"/>
              <a:t>12/6/2019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5D0270-D277-7846-9F59-7EA90A49C650}" type="slidenum">
              <a:rPr lang="en-US" smtClean="0"/>
              <a:t>‹#›</a:t>
            </a:fld>
            <a:endParaRPr lang="en-US"/>
          </a:p>
        </p:txBody>
      </p:sp>
    </p:spTree>
    <p:extLst>
      <p:ext uri="{BB962C8B-B14F-4D97-AF65-F5344CB8AC3E}">
        <p14:creationId xmlns:p14="http://schemas.microsoft.com/office/powerpoint/2010/main" val="1385586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945E89C-FDD3-7340-A9E5-F1EA4902902D}" type="datetimeFigureOut">
              <a:rPr lang="en-US" smtClean="0"/>
              <a:t>12/6/2019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5D0270-D277-7846-9F59-7EA90A49C650}" type="slidenum">
              <a:rPr lang="en-US" smtClean="0"/>
              <a:t>‹#›</a:t>
            </a:fld>
            <a:endParaRPr lang="en-US"/>
          </a:p>
        </p:txBody>
      </p:sp>
    </p:spTree>
    <p:extLst>
      <p:ext uri="{BB962C8B-B14F-4D97-AF65-F5344CB8AC3E}">
        <p14:creationId xmlns:p14="http://schemas.microsoft.com/office/powerpoint/2010/main" val="1559369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45E89C-FDD3-7340-A9E5-F1EA4902902D}" type="datetimeFigureOut">
              <a:rPr lang="en-US" smtClean="0"/>
              <a:t>12/6/2019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5D0270-D277-7846-9F59-7EA90A49C650}" type="slidenum">
              <a:rPr lang="en-US" smtClean="0"/>
              <a:t>‹#›</a:t>
            </a:fld>
            <a:endParaRPr lang="en-US"/>
          </a:p>
        </p:txBody>
      </p:sp>
    </p:spTree>
    <p:extLst>
      <p:ext uri="{BB962C8B-B14F-4D97-AF65-F5344CB8AC3E}">
        <p14:creationId xmlns:p14="http://schemas.microsoft.com/office/powerpoint/2010/main" val="4246514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45E89C-FDD3-7340-A9E5-F1EA4902902D}" type="datetimeFigureOut">
              <a:rPr lang="en-US" smtClean="0">
                <a:solidFill>
                  <a:prstClr val="black">
                    <a:tint val="75000"/>
                  </a:prstClr>
                </a:solidFill>
              </a:rPr>
              <a:pPr/>
              <a:t>12/6/2019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5D0270-D277-7846-9F59-7EA90A49C6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02940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108">
                <a:solidFill>
                  <a:schemeClr val="tx1">
                    <a:tint val="75000"/>
                  </a:schemeClr>
                </a:solidFill>
              </a:defRPr>
            </a:lvl1pPr>
          </a:lstStyle>
          <a:p>
            <a:fld id="{CAA0CDDB-6814-4146-995F-3774964B4B36}" type="datetimeFigureOut">
              <a:rPr lang="en-US" smtClean="0">
                <a:solidFill>
                  <a:prstClr val="black">
                    <a:tint val="75000"/>
                  </a:prstClr>
                </a:solidFill>
              </a:rPr>
              <a:pPr/>
              <a:t>12/6/2019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108">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108">
                <a:solidFill>
                  <a:schemeClr val="tx1">
                    <a:tint val="75000"/>
                  </a:schemeClr>
                </a:solidFill>
              </a:defRPr>
            </a:lvl1pPr>
          </a:lstStyle>
          <a:p>
            <a:fld id="{3B1E3C5D-58A1-6C48-95ED-C2C4DE19CD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73789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422041" rtl="0" eaLnBrk="1" latinLnBrk="0" hangingPunct="1">
        <a:spcBef>
          <a:spcPct val="0"/>
        </a:spcBef>
        <a:buNone/>
        <a:defRPr sz="4062" kern="1200">
          <a:solidFill>
            <a:schemeClr val="tx1"/>
          </a:solidFill>
          <a:latin typeface="+mj-lt"/>
          <a:ea typeface="+mj-ea"/>
          <a:cs typeface="+mj-cs"/>
        </a:defRPr>
      </a:lvl1pPr>
    </p:titleStyle>
    <p:bodyStyle>
      <a:lvl1pPr marL="316531" indent="-316531" algn="l" defTabSz="422041" rtl="0" eaLnBrk="1" latinLnBrk="0" hangingPunct="1">
        <a:spcBef>
          <a:spcPct val="20000"/>
        </a:spcBef>
        <a:buFont typeface="Arial"/>
        <a:buChar char="•"/>
        <a:defRPr sz="2954" kern="1200">
          <a:solidFill>
            <a:schemeClr val="tx1"/>
          </a:solidFill>
          <a:latin typeface="+mn-lt"/>
          <a:ea typeface="+mn-ea"/>
          <a:cs typeface="+mn-cs"/>
        </a:defRPr>
      </a:lvl1pPr>
      <a:lvl2pPr marL="685817" indent="-263776" algn="l" defTabSz="422041" rtl="0" eaLnBrk="1" latinLnBrk="0" hangingPunct="1">
        <a:spcBef>
          <a:spcPct val="20000"/>
        </a:spcBef>
        <a:buFont typeface="Arial"/>
        <a:buChar char="–"/>
        <a:defRPr sz="2585" kern="1200">
          <a:solidFill>
            <a:schemeClr val="tx1"/>
          </a:solidFill>
          <a:latin typeface="+mn-lt"/>
          <a:ea typeface="+mn-ea"/>
          <a:cs typeface="+mn-cs"/>
        </a:defRPr>
      </a:lvl2pPr>
      <a:lvl3pPr marL="1055103" indent="-211021" algn="l" defTabSz="422041" rtl="0" eaLnBrk="1" latinLnBrk="0" hangingPunct="1">
        <a:spcBef>
          <a:spcPct val="20000"/>
        </a:spcBef>
        <a:buFont typeface="Arial"/>
        <a:buChar char="•"/>
        <a:defRPr sz="2215" kern="1200">
          <a:solidFill>
            <a:schemeClr val="tx1"/>
          </a:solidFill>
          <a:latin typeface="+mn-lt"/>
          <a:ea typeface="+mn-ea"/>
          <a:cs typeface="+mn-cs"/>
        </a:defRPr>
      </a:lvl3pPr>
      <a:lvl4pPr marL="1477145" indent="-211021" algn="l" defTabSz="422041" rtl="0" eaLnBrk="1" latinLnBrk="0" hangingPunct="1">
        <a:spcBef>
          <a:spcPct val="20000"/>
        </a:spcBef>
        <a:buFont typeface="Arial"/>
        <a:buChar char="–"/>
        <a:defRPr sz="1846" kern="1200">
          <a:solidFill>
            <a:schemeClr val="tx1"/>
          </a:solidFill>
          <a:latin typeface="+mn-lt"/>
          <a:ea typeface="+mn-ea"/>
          <a:cs typeface="+mn-cs"/>
        </a:defRPr>
      </a:lvl4pPr>
      <a:lvl5pPr marL="1899186" indent="-211021" algn="l" defTabSz="422041" rtl="0" eaLnBrk="1" latinLnBrk="0" hangingPunct="1">
        <a:spcBef>
          <a:spcPct val="20000"/>
        </a:spcBef>
        <a:buFont typeface="Arial"/>
        <a:buChar char="»"/>
        <a:defRPr sz="1846" kern="1200">
          <a:solidFill>
            <a:schemeClr val="tx1"/>
          </a:solidFill>
          <a:latin typeface="+mn-lt"/>
          <a:ea typeface="+mn-ea"/>
          <a:cs typeface="+mn-cs"/>
        </a:defRPr>
      </a:lvl5pPr>
      <a:lvl6pPr marL="2321227" indent="-211021" algn="l" defTabSz="422041" rtl="0" eaLnBrk="1" latinLnBrk="0" hangingPunct="1">
        <a:spcBef>
          <a:spcPct val="20000"/>
        </a:spcBef>
        <a:buFont typeface="Arial"/>
        <a:buChar char="•"/>
        <a:defRPr sz="1846" kern="1200">
          <a:solidFill>
            <a:schemeClr val="tx1"/>
          </a:solidFill>
          <a:latin typeface="+mn-lt"/>
          <a:ea typeface="+mn-ea"/>
          <a:cs typeface="+mn-cs"/>
        </a:defRPr>
      </a:lvl6pPr>
      <a:lvl7pPr marL="2743269" indent="-211021" algn="l" defTabSz="422041" rtl="0" eaLnBrk="1" latinLnBrk="0" hangingPunct="1">
        <a:spcBef>
          <a:spcPct val="20000"/>
        </a:spcBef>
        <a:buFont typeface="Arial"/>
        <a:buChar char="•"/>
        <a:defRPr sz="1846" kern="1200">
          <a:solidFill>
            <a:schemeClr val="tx1"/>
          </a:solidFill>
          <a:latin typeface="+mn-lt"/>
          <a:ea typeface="+mn-ea"/>
          <a:cs typeface="+mn-cs"/>
        </a:defRPr>
      </a:lvl7pPr>
      <a:lvl8pPr marL="3165310" indent="-211021" algn="l" defTabSz="422041" rtl="0" eaLnBrk="1" latinLnBrk="0" hangingPunct="1">
        <a:spcBef>
          <a:spcPct val="20000"/>
        </a:spcBef>
        <a:buFont typeface="Arial"/>
        <a:buChar char="•"/>
        <a:defRPr sz="1846" kern="1200">
          <a:solidFill>
            <a:schemeClr val="tx1"/>
          </a:solidFill>
          <a:latin typeface="+mn-lt"/>
          <a:ea typeface="+mn-ea"/>
          <a:cs typeface="+mn-cs"/>
        </a:defRPr>
      </a:lvl8pPr>
      <a:lvl9pPr marL="3587351" indent="-211021" algn="l" defTabSz="422041" rtl="0" eaLnBrk="1" latinLnBrk="0" hangingPunct="1">
        <a:spcBef>
          <a:spcPct val="20000"/>
        </a:spcBef>
        <a:buFont typeface="Arial"/>
        <a:buChar char="•"/>
        <a:defRPr sz="1846" kern="1200">
          <a:solidFill>
            <a:schemeClr val="tx1"/>
          </a:solidFill>
          <a:latin typeface="+mn-lt"/>
          <a:ea typeface="+mn-ea"/>
          <a:cs typeface="+mn-cs"/>
        </a:defRPr>
      </a:lvl9pPr>
    </p:bodyStyle>
    <p:otherStyle>
      <a:defPPr>
        <a:defRPr lang="en-US"/>
      </a:defPPr>
      <a:lvl1pPr marL="0" algn="l" defTabSz="422041" rtl="0" eaLnBrk="1" latinLnBrk="0" hangingPunct="1">
        <a:defRPr sz="1662" kern="1200">
          <a:solidFill>
            <a:schemeClr val="tx1"/>
          </a:solidFill>
          <a:latin typeface="+mn-lt"/>
          <a:ea typeface="+mn-ea"/>
          <a:cs typeface="+mn-cs"/>
        </a:defRPr>
      </a:lvl1pPr>
      <a:lvl2pPr marL="422041" algn="l" defTabSz="422041" rtl="0" eaLnBrk="1" latinLnBrk="0" hangingPunct="1">
        <a:defRPr sz="1662" kern="1200">
          <a:solidFill>
            <a:schemeClr val="tx1"/>
          </a:solidFill>
          <a:latin typeface="+mn-lt"/>
          <a:ea typeface="+mn-ea"/>
          <a:cs typeface="+mn-cs"/>
        </a:defRPr>
      </a:lvl2pPr>
      <a:lvl3pPr marL="844083" algn="l" defTabSz="422041" rtl="0" eaLnBrk="1" latinLnBrk="0" hangingPunct="1">
        <a:defRPr sz="1662" kern="1200">
          <a:solidFill>
            <a:schemeClr val="tx1"/>
          </a:solidFill>
          <a:latin typeface="+mn-lt"/>
          <a:ea typeface="+mn-ea"/>
          <a:cs typeface="+mn-cs"/>
        </a:defRPr>
      </a:lvl3pPr>
      <a:lvl4pPr marL="1266124" algn="l" defTabSz="422041" rtl="0" eaLnBrk="1" latinLnBrk="0" hangingPunct="1">
        <a:defRPr sz="1662" kern="1200">
          <a:solidFill>
            <a:schemeClr val="tx1"/>
          </a:solidFill>
          <a:latin typeface="+mn-lt"/>
          <a:ea typeface="+mn-ea"/>
          <a:cs typeface="+mn-cs"/>
        </a:defRPr>
      </a:lvl4pPr>
      <a:lvl5pPr marL="1688165" algn="l" defTabSz="422041" rtl="0" eaLnBrk="1" latinLnBrk="0" hangingPunct="1">
        <a:defRPr sz="1662" kern="1200">
          <a:solidFill>
            <a:schemeClr val="tx1"/>
          </a:solidFill>
          <a:latin typeface="+mn-lt"/>
          <a:ea typeface="+mn-ea"/>
          <a:cs typeface="+mn-cs"/>
        </a:defRPr>
      </a:lvl5pPr>
      <a:lvl6pPr marL="2110207" algn="l" defTabSz="422041" rtl="0" eaLnBrk="1" latinLnBrk="0" hangingPunct="1">
        <a:defRPr sz="1662" kern="1200">
          <a:solidFill>
            <a:schemeClr val="tx1"/>
          </a:solidFill>
          <a:latin typeface="+mn-lt"/>
          <a:ea typeface="+mn-ea"/>
          <a:cs typeface="+mn-cs"/>
        </a:defRPr>
      </a:lvl6pPr>
      <a:lvl7pPr marL="2532248" algn="l" defTabSz="422041" rtl="0" eaLnBrk="1" latinLnBrk="0" hangingPunct="1">
        <a:defRPr sz="1662" kern="1200">
          <a:solidFill>
            <a:schemeClr val="tx1"/>
          </a:solidFill>
          <a:latin typeface="+mn-lt"/>
          <a:ea typeface="+mn-ea"/>
          <a:cs typeface="+mn-cs"/>
        </a:defRPr>
      </a:lvl7pPr>
      <a:lvl8pPr marL="2954289" algn="l" defTabSz="422041" rtl="0" eaLnBrk="1" latinLnBrk="0" hangingPunct="1">
        <a:defRPr sz="1662" kern="1200">
          <a:solidFill>
            <a:schemeClr val="tx1"/>
          </a:solidFill>
          <a:latin typeface="+mn-lt"/>
          <a:ea typeface="+mn-ea"/>
          <a:cs typeface="+mn-cs"/>
        </a:defRPr>
      </a:lvl8pPr>
      <a:lvl9pPr marL="3376331" algn="l" defTabSz="422041" rtl="0" eaLnBrk="1" latinLnBrk="0" hangingPunct="1">
        <a:defRPr sz="166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4.xml"/><Relationship Id="rId1" Type="http://schemas.openxmlformats.org/officeDocument/2006/relationships/vmlDrawing" Target="../drawings/vmlDrawing1.vml"/><Relationship Id="rId5" Type="http://schemas.openxmlformats.org/officeDocument/2006/relationships/image" Target="../media/image8.emf"/><Relationship Id="rId4" Type="http://schemas.openxmlformats.org/officeDocument/2006/relationships/package" Target="../embeddings/Microsoft_PowerPoint_Presentation.pptx"/></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4.xml"/><Relationship Id="rId5" Type="http://schemas.openxmlformats.org/officeDocument/2006/relationships/image" Target="../media/image1.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openxmlformats.org/officeDocument/2006/relationships/image" Target="../media/image4.png"/><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8.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involve.org.uk/resources/blog/opinion/what-citizen-participatory-grant-making-barking-and-dagenham" TargetMode="External"/><Relationship Id="rId2" Type="http://schemas.openxmlformats.org/officeDocument/2006/relationships/hyperlink" Target="https://participedia.net/case/5640" TargetMode="External"/><Relationship Id="rId1" Type="http://schemas.openxmlformats.org/officeDocument/2006/relationships/slideLayout" Target="../slideLayouts/slideLayout2.xml"/><Relationship Id="rId4" Type="http://schemas.openxmlformats.org/officeDocument/2006/relationships/hyperlink" Target="http://whatworksscotland.ac.uk/topics/mini-publics/"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www.oidp.net/en/home" TargetMode="External"/><Relationship Id="rId13" Type="http://schemas.openxmlformats.org/officeDocument/2006/relationships/hyperlink" Target="http://www.opengovpartnership.org/" TargetMode="External"/><Relationship Id="rId18" Type="http://schemas.openxmlformats.org/officeDocument/2006/relationships/hyperlink" Target="http://publicdialogue.org/" TargetMode="External"/><Relationship Id="rId3" Type="http://schemas.openxmlformats.org/officeDocument/2006/relationships/hyperlink" Target="http://www.scottishhealthcouncil.org/home.aspx" TargetMode="External"/><Relationship Id="rId7" Type="http://schemas.openxmlformats.org/officeDocument/2006/relationships/hyperlink" Target="http://www.iap2.org/" TargetMode="External"/><Relationship Id="rId12" Type="http://schemas.openxmlformats.org/officeDocument/2006/relationships/hyperlink" Target="https://www.newdemocracy.com.au/" TargetMode="External"/><Relationship Id="rId17" Type="http://schemas.openxmlformats.org/officeDocument/2006/relationships/hyperlink" Target="http://www.publicconversations.org/" TargetMode="External"/><Relationship Id="rId2" Type="http://schemas.openxmlformats.org/officeDocument/2006/relationships/hyperlink" Target="http://www.aog.ed.ac.uk/engagement/citizen_participation_network" TargetMode="External"/><Relationship Id="rId16" Type="http://schemas.openxmlformats.org/officeDocument/2006/relationships/hyperlink" Target="http://pas.org.uk/" TargetMode="External"/><Relationship Id="rId1" Type="http://schemas.openxmlformats.org/officeDocument/2006/relationships/slideLayout" Target="../slideLayouts/slideLayout2.xml"/><Relationship Id="rId6" Type="http://schemas.openxmlformats.org/officeDocument/2006/relationships/hyperlink" Target="http://actioncatalogue.eu/" TargetMode="External"/><Relationship Id="rId11" Type="http://schemas.openxmlformats.org/officeDocument/2006/relationships/hyperlink" Target="http://www.neweconomics.org/programmes/democracy-and-participation" TargetMode="External"/><Relationship Id="rId5" Type="http://schemas.openxmlformats.org/officeDocument/2006/relationships/hyperlink" Target="http://pbscotland.scot/" TargetMode="External"/><Relationship Id="rId15" Type="http://schemas.openxmlformats.org/officeDocument/2006/relationships/hyperlink" Target="http://pbnetwork.org.uk/" TargetMode="External"/><Relationship Id="rId10" Type="http://schemas.openxmlformats.org/officeDocument/2006/relationships/hyperlink" Target="http://ncdd.org/" TargetMode="External"/><Relationship Id="rId19" Type="http://schemas.openxmlformats.org/officeDocument/2006/relationships/hyperlink" Target="http://cdd.stanford.edu/polls/" TargetMode="External"/><Relationship Id="rId4" Type="http://schemas.openxmlformats.org/officeDocument/2006/relationships/hyperlink" Target="http://www.involve.org.uk/" TargetMode="External"/><Relationship Id="rId9" Type="http://schemas.openxmlformats.org/officeDocument/2006/relationships/hyperlink" Target="http://www.publicdeliberation.net/jpd/" TargetMode="External"/><Relationship Id="rId14" Type="http://schemas.openxmlformats.org/officeDocument/2006/relationships/hyperlink" Target="http://participationcompass.or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tiff"/></Relationships>
</file>

<file path=ppt/slides/_rels/slide3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1.jpg"/><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34.png"/><Relationship Id="rId4" Type="http://schemas.microsoft.com/office/2007/relationships/hdphoto" Target="../media/hdphoto3.wdp"/></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7730" y="2246761"/>
            <a:ext cx="8110470" cy="1290320"/>
          </a:xfrm>
        </p:spPr>
        <p:txBody>
          <a:bodyPr>
            <a:noAutofit/>
          </a:bodyPr>
          <a:lstStyle/>
          <a:p>
            <a:r>
              <a:rPr lang="en-GB" sz="4000" b="1" dirty="0">
                <a:solidFill>
                  <a:schemeClr val="accent3">
                    <a:lumMod val="75000"/>
                  </a:schemeClr>
                </a:solidFill>
              </a:rPr>
              <a:t>Having community conversations </a:t>
            </a:r>
            <a:br>
              <a:rPr lang="en-GB" sz="4000" b="1" dirty="0">
                <a:solidFill>
                  <a:schemeClr val="accent3">
                    <a:lumMod val="75000"/>
                  </a:schemeClr>
                </a:solidFill>
              </a:rPr>
            </a:br>
            <a:r>
              <a:rPr lang="en-GB" sz="4000" b="1" dirty="0">
                <a:solidFill>
                  <a:schemeClr val="accent3">
                    <a:lumMod val="75000"/>
                  </a:schemeClr>
                </a:solidFill>
              </a:rPr>
              <a:t>that matter</a:t>
            </a:r>
            <a:br>
              <a:rPr lang="en-GB" sz="4000" b="1" dirty="0">
                <a:solidFill>
                  <a:schemeClr val="accent3">
                    <a:lumMod val="75000"/>
                  </a:schemeClr>
                </a:solidFill>
              </a:rPr>
            </a:br>
            <a:r>
              <a:rPr lang="en-GB" sz="4000" b="1" dirty="0">
                <a:solidFill>
                  <a:schemeClr val="accent3">
                    <a:lumMod val="75000"/>
                  </a:schemeClr>
                </a:solidFill>
              </a:rPr>
              <a:t>- </a:t>
            </a:r>
            <a:r>
              <a:rPr lang="en-GB" sz="2800" b="1" i="1" dirty="0">
                <a:solidFill>
                  <a:schemeClr val="accent5">
                    <a:lumMod val="75000"/>
                  </a:schemeClr>
                </a:solidFill>
              </a:rPr>
              <a:t>what works in community engagement?</a:t>
            </a:r>
            <a:endParaRPr lang="en-US" sz="2800" b="1" i="1" dirty="0">
              <a:solidFill>
                <a:schemeClr val="accent5">
                  <a:lumMod val="75000"/>
                </a:schemeClr>
              </a:solidFill>
            </a:endParaRPr>
          </a:p>
        </p:txBody>
      </p:sp>
      <p:sp>
        <p:nvSpPr>
          <p:cNvPr id="3" name="Subtitle 2"/>
          <p:cNvSpPr>
            <a:spLocks noGrp="1"/>
          </p:cNvSpPr>
          <p:nvPr>
            <p:ph type="subTitle" idx="1"/>
          </p:nvPr>
        </p:nvSpPr>
        <p:spPr>
          <a:xfrm>
            <a:off x="1160339" y="3629303"/>
            <a:ext cx="6400800" cy="2590800"/>
          </a:xfrm>
        </p:spPr>
        <p:txBody>
          <a:bodyPr>
            <a:noAutofit/>
          </a:bodyPr>
          <a:lstStyle/>
          <a:p>
            <a:endParaRPr lang="en-US" sz="2000" dirty="0">
              <a:solidFill>
                <a:schemeClr val="accent5">
                  <a:lumMod val="75000"/>
                </a:schemeClr>
              </a:solidFill>
            </a:endParaRPr>
          </a:p>
          <a:p>
            <a:r>
              <a:rPr lang="en-US" sz="2000" dirty="0">
                <a:solidFill>
                  <a:schemeClr val="tx1"/>
                </a:solidFill>
              </a:rPr>
              <a:t>Dr Claire Bynner</a:t>
            </a:r>
          </a:p>
          <a:p>
            <a:r>
              <a:rPr lang="en-US" sz="2000" dirty="0">
                <a:solidFill>
                  <a:schemeClr val="tx1"/>
                </a:solidFill>
              </a:rPr>
              <a:t>Research Fellow, University of Glasgow</a:t>
            </a:r>
          </a:p>
          <a:p>
            <a:r>
              <a:rPr lang="en-US" sz="2000" dirty="0">
                <a:solidFill>
                  <a:schemeClr val="tx1"/>
                </a:solidFill>
              </a:rPr>
              <a:t>Research Team Leader, </a:t>
            </a:r>
          </a:p>
          <a:p>
            <a:r>
              <a:rPr lang="en-US" sz="2000" dirty="0">
                <a:solidFill>
                  <a:schemeClr val="tx1"/>
                </a:solidFill>
              </a:rPr>
              <a:t>@</a:t>
            </a:r>
            <a:r>
              <a:rPr lang="en-US" sz="2000" dirty="0" err="1">
                <a:solidFill>
                  <a:schemeClr val="tx1"/>
                </a:solidFill>
              </a:rPr>
              <a:t>claire.bynner</a:t>
            </a:r>
            <a:r>
              <a:rPr lang="en-US" sz="2000" dirty="0">
                <a:solidFill>
                  <a:schemeClr val="tx1"/>
                </a:solidFill>
              </a:rPr>
              <a:t> @</a:t>
            </a:r>
            <a:r>
              <a:rPr lang="en-GB" sz="2000" dirty="0">
                <a:solidFill>
                  <a:schemeClr val="tx1"/>
                </a:solidFill>
              </a:rPr>
              <a:t>@</a:t>
            </a:r>
            <a:r>
              <a:rPr lang="en-GB" sz="2000" dirty="0" err="1">
                <a:solidFill>
                  <a:schemeClr val="tx1"/>
                </a:solidFill>
              </a:rPr>
              <a:t>WWScot</a:t>
            </a:r>
            <a:r>
              <a:rPr lang="en-GB" sz="2000" dirty="0">
                <a:solidFill>
                  <a:schemeClr val="tx1"/>
                </a:solidFill>
              </a:rPr>
              <a:t>  @</a:t>
            </a:r>
            <a:r>
              <a:rPr lang="en-GB" sz="2000" dirty="0" err="1">
                <a:solidFill>
                  <a:schemeClr val="tx1"/>
                </a:solidFill>
              </a:rPr>
              <a:t>CnScotland</a:t>
            </a:r>
            <a:endParaRPr lang="en-US" sz="2000" dirty="0">
              <a:solidFill>
                <a:schemeClr val="tx1"/>
              </a:solidFill>
            </a:endParaRPr>
          </a:p>
          <a:p>
            <a:endParaRPr lang="en-US" sz="2000" dirty="0">
              <a:solidFill>
                <a:schemeClr val="accent5">
                  <a:lumMod val="75000"/>
                </a:schemeClr>
              </a:solidFill>
            </a:endParaRPr>
          </a:p>
          <a:p>
            <a:r>
              <a:rPr lang="en-US" sz="2000" dirty="0">
                <a:solidFill>
                  <a:schemeClr val="accent5">
                    <a:lumMod val="75000"/>
                  </a:schemeClr>
                </a:solidFill>
              </a:rPr>
              <a:t>South Lanarkshire Community Planning Partnership Conference 2019</a:t>
            </a:r>
          </a:p>
          <a:p>
            <a:endParaRPr lang="en-US" sz="2000" dirty="0">
              <a:solidFill>
                <a:schemeClr val="accent5">
                  <a:lumMod val="75000"/>
                </a:schemeClr>
              </a:solidFill>
            </a:endParaRPr>
          </a:p>
        </p:txBody>
      </p:sp>
      <p:pic>
        <p:nvPicPr>
          <p:cNvPr id="4" name="Picture 3" descr="WWlogosma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9709" y="178295"/>
            <a:ext cx="1794160" cy="1085697"/>
          </a:xfrm>
          <a:prstGeom prst="rect">
            <a:avLst/>
          </a:prstGeom>
        </p:spPr>
      </p:pic>
      <p:pic>
        <p:nvPicPr>
          <p:cNvPr id="5" name="Picture 2" descr="http://3.bp.blogspot.com/-NxouMmz2bOY/T8_ac97cesI/AAAAAAAAGg0/e3vY1_bdnbE/s1600/Twitter+logo+2012.png">
            <a:extLst>
              <a:ext uri="{FF2B5EF4-FFF2-40B4-BE49-F238E27FC236}">
                <a16:creationId xmlns:a16="http://schemas.microsoft.com/office/drawing/2014/main" id="{0CA51257-E605-44A5-917E-1BB978E2621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5831" y="5087522"/>
            <a:ext cx="532079" cy="432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200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472" y="397204"/>
            <a:ext cx="7871691" cy="691586"/>
          </a:xfrm>
        </p:spPr>
        <p:txBody>
          <a:bodyPr>
            <a:noAutofit/>
          </a:bodyPr>
          <a:lstStyle/>
          <a:p>
            <a:r>
              <a:rPr lang="en-US" sz="2800" b="1" dirty="0">
                <a:solidFill>
                  <a:srgbClr val="77933C"/>
                </a:solidFill>
              </a:rPr>
              <a:t>2014 COSLA Commission </a:t>
            </a:r>
            <a:br>
              <a:rPr lang="en-US" sz="2800" b="1" dirty="0">
                <a:solidFill>
                  <a:srgbClr val="77933C"/>
                </a:solidFill>
              </a:rPr>
            </a:br>
            <a:r>
              <a:rPr lang="en-US" sz="2800" b="1" dirty="0">
                <a:solidFill>
                  <a:srgbClr val="77933C"/>
                </a:solidFill>
              </a:rPr>
              <a:t>on Strengthening Local Democracy:</a:t>
            </a:r>
          </a:p>
        </p:txBody>
      </p:sp>
      <p:pic>
        <p:nvPicPr>
          <p:cNvPr id="4" name="Picture 3"/>
          <p:cNvPicPr>
            <a:picLocks noChangeAspect="1"/>
          </p:cNvPicPr>
          <p:nvPr/>
        </p:nvPicPr>
        <p:blipFill>
          <a:blip r:embed="rId2"/>
          <a:stretch>
            <a:fillRect/>
          </a:stretch>
        </p:blipFill>
        <p:spPr>
          <a:xfrm>
            <a:off x="860875" y="1883385"/>
            <a:ext cx="2656654" cy="3200787"/>
          </a:xfrm>
          <a:prstGeom prst="rect">
            <a:avLst/>
          </a:prstGeom>
        </p:spPr>
      </p:pic>
      <p:sp>
        <p:nvSpPr>
          <p:cNvPr id="5" name="Rectangle 4"/>
          <p:cNvSpPr/>
          <p:nvPr/>
        </p:nvSpPr>
        <p:spPr>
          <a:xfrm>
            <a:off x="3923927" y="2005135"/>
            <a:ext cx="4528309" cy="3046988"/>
          </a:xfrm>
          <a:prstGeom prst="rect">
            <a:avLst/>
          </a:prstGeom>
        </p:spPr>
        <p:txBody>
          <a:bodyPr wrap="square">
            <a:spAutoFit/>
          </a:bodyPr>
          <a:lstStyle/>
          <a:p>
            <a:pPr defTabSz="685800"/>
            <a:r>
              <a:rPr lang="en-US" sz="2400" dirty="0">
                <a:solidFill>
                  <a:prstClr val="black"/>
                </a:solidFill>
              </a:rPr>
              <a:t>There is a link between the </a:t>
            </a:r>
            <a:r>
              <a:rPr lang="en-US" sz="2400" b="1" dirty="0">
                <a:solidFill>
                  <a:srgbClr val="31859C"/>
                </a:solidFill>
              </a:rPr>
              <a:t>absence of strong local democracy </a:t>
            </a:r>
            <a:r>
              <a:rPr lang="en-US" sz="2400" dirty="0">
                <a:solidFill>
                  <a:prstClr val="black"/>
                </a:solidFill>
              </a:rPr>
              <a:t>and the prevalence of inequalities </a:t>
            </a:r>
          </a:p>
          <a:p>
            <a:pPr defTabSz="685800"/>
            <a:endParaRPr lang="en-US" sz="2400" dirty="0">
              <a:solidFill>
                <a:prstClr val="black"/>
              </a:solidFill>
            </a:endParaRPr>
          </a:p>
          <a:p>
            <a:pPr defTabSz="685800"/>
            <a:r>
              <a:rPr lang="en-US" sz="2400" dirty="0">
                <a:solidFill>
                  <a:prstClr val="black"/>
                </a:solidFill>
              </a:rPr>
              <a:t>It is </a:t>
            </a:r>
            <a:r>
              <a:rPr lang="en-US" sz="2400" b="1" dirty="0">
                <a:solidFill>
                  <a:srgbClr val="31859C"/>
                </a:solidFill>
              </a:rPr>
              <a:t>communities</a:t>
            </a:r>
            <a:r>
              <a:rPr lang="en-US" sz="2400" dirty="0">
                <a:solidFill>
                  <a:prstClr val="black"/>
                </a:solidFill>
              </a:rPr>
              <a:t> that </a:t>
            </a:r>
            <a:r>
              <a:rPr lang="en-US" sz="2400" b="1" dirty="0">
                <a:solidFill>
                  <a:srgbClr val="31859C"/>
                </a:solidFill>
              </a:rPr>
              <a:t>empower governments </a:t>
            </a:r>
            <a:r>
              <a:rPr lang="en-US" sz="2400" dirty="0">
                <a:solidFill>
                  <a:prstClr val="black"/>
                </a:solidFill>
              </a:rPr>
              <a:t>at all levels, not governments that empower people”</a:t>
            </a:r>
          </a:p>
        </p:txBody>
      </p:sp>
    </p:spTree>
    <p:extLst>
      <p:ext uri="{BB962C8B-B14F-4D97-AF65-F5344CB8AC3E}">
        <p14:creationId xmlns:p14="http://schemas.microsoft.com/office/powerpoint/2010/main" val="1684934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 </a:t>
            </a:r>
          </a:p>
        </p:txBody>
      </p:sp>
      <p:graphicFrame>
        <p:nvGraphicFramePr>
          <p:cNvPr id="3" name="Object 2"/>
          <p:cNvGraphicFramePr>
            <a:graphicFrameLocks noChangeAspect="1"/>
          </p:cNvGraphicFramePr>
          <p:nvPr>
            <p:extLst/>
          </p:nvPr>
        </p:nvGraphicFramePr>
        <p:xfrm>
          <a:off x="111318" y="87464"/>
          <a:ext cx="8849802" cy="6647996"/>
        </p:xfrm>
        <a:graphic>
          <a:graphicData uri="http://schemas.openxmlformats.org/presentationml/2006/ole">
            <mc:AlternateContent xmlns:mc="http://schemas.openxmlformats.org/markup-compatibility/2006">
              <mc:Choice xmlns:v="urn:schemas-microsoft-com:vml" Requires="v">
                <p:oleObj spid="_x0000_s2050" name="Presentation" r:id="rId4" imgW="4558264" imgH="3418510" progId="PowerPoint.Show.12">
                  <p:embed/>
                </p:oleObj>
              </mc:Choice>
              <mc:Fallback>
                <p:oleObj name="Presentation" r:id="rId4" imgW="4558264" imgH="3418510" progId="PowerPoint.Show.12">
                  <p:embed/>
                  <p:pic>
                    <p:nvPicPr>
                      <p:cNvPr id="3" name="Object 2"/>
                      <p:cNvPicPr/>
                      <p:nvPr/>
                    </p:nvPicPr>
                    <p:blipFill>
                      <a:blip r:embed="rId5"/>
                      <a:stretch>
                        <a:fillRect/>
                      </a:stretch>
                    </p:blipFill>
                    <p:spPr>
                      <a:xfrm>
                        <a:off x="111318" y="87464"/>
                        <a:ext cx="8849802" cy="6647996"/>
                      </a:xfrm>
                      <a:prstGeom prst="rect">
                        <a:avLst/>
                      </a:prstGeom>
                    </p:spPr>
                  </p:pic>
                </p:oleObj>
              </mc:Fallback>
            </mc:AlternateContent>
          </a:graphicData>
        </a:graphic>
      </p:graphicFrame>
      <p:sp>
        <p:nvSpPr>
          <p:cNvPr id="5" name="TextBox 4"/>
          <p:cNvSpPr txBox="1"/>
          <p:nvPr/>
        </p:nvSpPr>
        <p:spPr>
          <a:xfrm>
            <a:off x="7410616" y="6366128"/>
            <a:ext cx="1550504" cy="369332"/>
          </a:xfrm>
          <a:prstGeom prst="rect">
            <a:avLst/>
          </a:prstGeom>
          <a:solidFill>
            <a:schemeClr val="accent6">
              <a:lumMod val="60000"/>
              <a:lumOff val="40000"/>
            </a:schemeClr>
          </a:solidFill>
        </p:spPr>
        <p:txBody>
          <a:bodyPr wrap="square" rtlCol="0">
            <a:spAutoFit/>
          </a:bodyPr>
          <a:lstStyle/>
          <a:p>
            <a:r>
              <a:rPr lang="en-GB" b="1" dirty="0"/>
              <a:t>Skerratt, S. </a:t>
            </a:r>
          </a:p>
        </p:txBody>
      </p:sp>
    </p:spTree>
    <p:extLst>
      <p:ext uri="{BB962C8B-B14F-4D97-AF65-F5344CB8AC3E}">
        <p14:creationId xmlns:p14="http://schemas.microsoft.com/office/powerpoint/2010/main" val="2939249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696" y="255146"/>
            <a:ext cx="8568952" cy="828328"/>
          </a:xfrm>
        </p:spPr>
        <p:txBody>
          <a:bodyPr>
            <a:noAutofit/>
          </a:bodyPr>
          <a:lstStyle/>
          <a:p>
            <a:r>
              <a:rPr lang="en-GB" sz="2800" b="1" dirty="0">
                <a:solidFill>
                  <a:schemeClr val="accent3">
                    <a:lumMod val="75000"/>
                  </a:schemeClr>
                </a:solidFill>
              </a:rPr>
              <a:t>Policy and research context  in Scotland </a:t>
            </a:r>
            <a:br>
              <a:rPr lang="en-GB" sz="2800" b="1" dirty="0">
                <a:solidFill>
                  <a:schemeClr val="accent3">
                    <a:lumMod val="75000"/>
                  </a:schemeClr>
                </a:solidFill>
              </a:rPr>
            </a:br>
            <a:r>
              <a:rPr lang="en-GB" sz="2800" b="1" dirty="0">
                <a:solidFill>
                  <a:schemeClr val="accent5">
                    <a:lumMod val="75000"/>
                  </a:schemeClr>
                </a:solidFill>
              </a:rPr>
              <a:t>for community engagement</a:t>
            </a:r>
          </a:p>
        </p:txBody>
      </p:sp>
      <p:sp>
        <p:nvSpPr>
          <p:cNvPr id="3" name="Content Placeholder 2"/>
          <p:cNvSpPr>
            <a:spLocks noGrp="1"/>
          </p:cNvSpPr>
          <p:nvPr>
            <p:ph idx="1"/>
          </p:nvPr>
        </p:nvSpPr>
        <p:spPr>
          <a:xfrm>
            <a:off x="176696" y="1410159"/>
            <a:ext cx="8967304" cy="5541484"/>
          </a:xfrm>
        </p:spPr>
        <p:txBody>
          <a:bodyPr>
            <a:normAutofit fontScale="77500" lnSpcReduction="20000"/>
          </a:bodyPr>
          <a:lstStyle/>
          <a:p>
            <a:pPr>
              <a:spcAft>
                <a:spcPts val="600"/>
              </a:spcAft>
            </a:pPr>
            <a:r>
              <a:rPr lang="en-GB" sz="2800" dirty="0">
                <a:solidFill>
                  <a:schemeClr val="accent3">
                    <a:lumMod val="75000"/>
                  </a:schemeClr>
                </a:solidFill>
              </a:rPr>
              <a:t>Local Governance Review  (&gt; </a:t>
            </a:r>
            <a:r>
              <a:rPr lang="en-GB" sz="2800" i="1" dirty="0">
                <a:solidFill>
                  <a:schemeClr val="accent3">
                    <a:lumMod val="75000"/>
                  </a:schemeClr>
                </a:solidFill>
              </a:rPr>
              <a:t>Local Democracy Bill?) </a:t>
            </a:r>
          </a:p>
          <a:p>
            <a:pPr lvl="0">
              <a:spcAft>
                <a:spcPts val="600"/>
              </a:spcAft>
            </a:pPr>
            <a:r>
              <a:rPr lang="en-GB" sz="2800" dirty="0">
                <a:solidFill>
                  <a:schemeClr val="accent5">
                    <a:lumMod val="75000"/>
                  </a:schemeClr>
                </a:solidFill>
              </a:rPr>
              <a:t>Review of Community Councils (2017-2018)</a:t>
            </a:r>
          </a:p>
          <a:p>
            <a:pPr lvl="0">
              <a:spcAft>
                <a:spcPts val="600"/>
              </a:spcAft>
            </a:pPr>
            <a:r>
              <a:rPr lang="en-GB" sz="2800" dirty="0">
                <a:solidFill>
                  <a:schemeClr val="accent3">
                    <a:lumMod val="75000"/>
                  </a:schemeClr>
                </a:solidFill>
              </a:rPr>
              <a:t>Places, people and planning – Position Statement 2017</a:t>
            </a:r>
          </a:p>
          <a:p>
            <a:pPr lvl="0">
              <a:spcAft>
                <a:spcPts val="600"/>
              </a:spcAft>
            </a:pPr>
            <a:r>
              <a:rPr lang="en-GB" sz="2800" dirty="0">
                <a:solidFill>
                  <a:srgbClr val="31859C"/>
                </a:solidFill>
              </a:rPr>
              <a:t>Open Government Partnership </a:t>
            </a:r>
          </a:p>
          <a:p>
            <a:pPr lvl="0">
              <a:spcAft>
                <a:spcPts val="600"/>
              </a:spcAft>
            </a:pPr>
            <a:r>
              <a:rPr lang="en-GB" sz="2800" dirty="0">
                <a:solidFill>
                  <a:schemeClr val="accent3">
                    <a:lumMod val="75000"/>
                  </a:schemeClr>
                </a:solidFill>
              </a:rPr>
              <a:t>Re-launch of the National Standards for Community Engagement (2016)</a:t>
            </a:r>
          </a:p>
          <a:p>
            <a:pPr lvl="0">
              <a:spcAft>
                <a:spcPts val="600"/>
              </a:spcAft>
            </a:pPr>
            <a:r>
              <a:rPr lang="en-GB" sz="2800" dirty="0">
                <a:solidFill>
                  <a:schemeClr val="accent5">
                    <a:lumMod val="75000"/>
                  </a:schemeClr>
                </a:solidFill>
              </a:rPr>
              <a:t>Community Empowerment (Scotland) Act 2015</a:t>
            </a:r>
          </a:p>
          <a:p>
            <a:pPr lvl="0">
              <a:spcAft>
                <a:spcPts val="600"/>
              </a:spcAft>
            </a:pPr>
            <a:r>
              <a:rPr lang="en-GB" sz="2800" dirty="0">
                <a:solidFill>
                  <a:schemeClr val="accent3">
                    <a:lumMod val="75000"/>
                  </a:schemeClr>
                </a:solidFill>
              </a:rPr>
              <a:t>Participatory Budgeting national programme (2014-2018)</a:t>
            </a:r>
          </a:p>
          <a:p>
            <a:pPr>
              <a:spcAft>
                <a:spcPts val="600"/>
              </a:spcAft>
            </a:pPr>
            <a:r>
              <a:rPr lang="en-GB" sz="2800" dirty="0">
                <a:solidFill>
                  <a:schemeClr val="accent5">
                    <a:lumMod val="75000"/>
                  </a:schemeClr>
                </a:solidFill>
              </a:rPr>
              <a:t>COSLA Commission on Strengthening Local Democracy (2014)</a:t>
            </a:r>
          </a:p>
          <a:p>
            <a:pPr lvl="0">
              <a:spcAft>
                <a:spcPts val="600"/>
              </a:spcAft>
            </a:pPr>
            <a:r>
              <a:rPr lang="en-GB" sz="2800" dirty="0">
                <a:solidFill>
                  <a:schemeClr val="accent3">
                    <a:lumMod val="75000"/>
                  </a:schemeClr>
                </a:solidFill>
              </a:rPr>
              <a:t>Parliamentary Local Government Committee (2013, 2014)</a:t>
            </a:r>
          </a:p>
          <a:p>
            <a:pPr>
              <a:spcAft>
                <a:spcPts val="600"/>
              </a:spcAft>
            </a:pPr>
            <a:r>
              <a:rPr lang="en-GB" sz="2800" dirty="0">
                <a:solidFill>
                  <a:schemeClr val="accent5">
                    <a:lumMod val="75000"/>
                  </a:schemeClr>
                </a:solidFill>
              </a:rPr>
              <a:t>National Planning Framework 3</a:t>
            </a:r>
          </a:p>
          <a:p>
            <a:pPr lvl="0">
              <a:spcAft>
                <a:spcPts val="600"/>
              </a:spcAft>
            </a:pPr>
            <a:r>
              <a:rPr lang="en-GB" sz="2800" dirty="0">
                <a:solidFill>
                  <a:schemeClr val="accent3">
                    <a:lumMod val="75000"/>
                  </a:schemeClr>
                </a:solidFill>
              </a:rPr>
              <a:t>Christie Commission on Future Delivery of Public Services 2011</a:t>
            </a:r>
          </a:p>
          <a:p>
            <a:pPr lvl="0">
              <a:spcAft>
                <a:spcPts val="600"/>
              </a:spcAft>
            </a:pPr>
            <a:r>
              <a:rPr lang="en-GB" sz="2800" dirty="0">
                <a:solidFill>
                  <a:schemeClr val="accent5">
                    <a:lumMod val="75000"/>
                  </a:schemeClr>
                </a:solidFill>
              </a:rPr>
              <a:t>Audits of Community Planning Partnerships (2011, 2013), Reviews of Community Planning (2012, 2016)</a:t>
            </a:r>
          </a:p>
        </p:txBody>
      </p:sp>
    </p:spTree>
    <p:extLst>
      <p:ext uri="{BB962C8B-B14F-4D97-AF65-F5344CB8AC3E}">
        <p14:creationId xmlns:p14="http://schemas.microsoft.com/office/powerpoint/2010/main" val="659517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25951" y="4019371"/>
            <a:ext cx="1581533" cy="461665"/>
          </a:xfrm>
          <a:prstGeom prst="rect">
            <a:avLst/>
          </a:prstGeom>
        </p:spPr>
        <p:txBody>
          <a:bodyPr wrap="none">
            <a:spAutoFit/>
          </a:bodyPr>
          <a:lstStyle/>
          <a:p>
            <a:r>
              <a:rPr lang="en-GB" sz="2400" b="1" dirty="0"/>
              <a:t>Prevention</a:t>
            </a:r>
          </a:p>
        </p:txBody>
      </p:sp>
      <p:sp>
        <p:nvSpPr>
          <p:cNvPr id="12" name="Rectangle 11"/>
          <p:cNvSpPr/>
          <p:nvPr/>
        </p:nvSpPr>
        <p:spPr>
          <a:xfrm>
            <a:off x="3819428" y="4025318"/>
            <a:ext cx="1664939" cy="461665"/>
          </a:xfrm>
          <a:prstGeom prst="rect">
            <a:avLst/>
          </a:prstGeom>
        </p:spPr>
        <p:txBody>
          <a:bodyPr wrap="none">
            <a:spAutoFit/>
          </a:bodyPr>
          <a:lstStyle/>
          <a:p>
            <a:r>
              <a:rPr lang="en-GB" sz="2400" b="1" dirty="0"/>
              <a:t>Partnership</a:t>
            </a:r>
          </a:p>
        </p:txBody>
      </p:sp>
      <p:sp>
        <p:nvSpPr>
          <p:cNvPr id="13" name="Rectangle 12"/>
          <p:cNvSpPr/>
          <p:nvPr/>
        </p:nvSpPr>
        <p:spPr>
          <a:xfrm>
            <a:off x="2063723" y="4019372"/>
            <a:ext cx="1826642" cy="461665"/>
          </a:xfrm>
          <a:prstGeom prst="rect">
            <a:avLst/>
          </a:prstGeom>
        </p:spPr>
        <p:txBody>
          <a:bodyPr wrap="none">
            <a:spAutoFit/>
          </a:bodyPr>
          <a:lstStyle/>
          <a:p>
            <a:r>
              <a:rPr lang="en-GB" sz="2400" b="1" dirty="0"/>
              <a:t>Performance</a:t>
            </a:r>
          </a:p>
        </p:txBody>
      </p:sp>
      <p:sp>
        <p:nvSpPr>
          <p:cNvPr id="14" name="Rectangle 13"/>
          <p:cNvSpPr/>
          <p:nvPr/>
        </p:nvSpPr>
        <p:spPr>
          <a:xfrm>
            <a:off x="5401443" y="4032805"/>
            <a:ext cx="1816272" cy="461665"/>
          </a:xfrm>
          <a:prstGeom prst="rect">
            <a:avLst/>
          </a:prstGeom>
        </p:spPr>
        <p:txBody>
          <a:bodyPr wrap="none">
            <a:spAutoFit/>
          </a:bodyPr>
          <a:lstStyle/>
          <a:p>
            <a:pPr algn="ctr"/>
            <a:r>
              <a:rPr lang="en-GB" sz="2400" b="1" dirty="0"/>
              <a:t>Participation</a:t>
            </a:r>
          </a:p>
        </p:txBody>
      </p:sp>
      <p:pic>
        <p:nvPicPr>
          <p:cNvPr id="21" name="Picture 4" descr="C:\Users\lf91u\AppData\Local\Microsoft\Windows\Temporary Internet Files\Content.IE5\T6UMVMS9\architecture-151361_640[1].png"/>
          <p:cNvPicPr>
            <a:picLocks noChangeAspect="1" noChangeArrowheads="1"/>
          </p:cNvPicPr>
          <p:nvPr/>
        </p:nvPicPr>
        <p:blipFill rotWithShape="1">
          <a:blip r:embed="rId3">
            <a:extLst>
              <a:ext uri="{28A0092B-C50C-407E-A947-70E740481C1C}">
                <a14:useLocalDpi xmlns:a14="http://schemas.microsoft.com/office/drawing/2010/main" val="0"/>
              </a:ext>
            </a:extLst>
          </a:blip>
          <a:srcRect b="59172"/>
          <a:stretch/>
        </p:blipFill>
        <p:spPr bwMode="auto">
          <a:xfrm>
            <a:off x="5442243" y="2759103"/>
            <a:ext cx="1715852" cy="129603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sers\lf91u\AppData\Local\Microsoft\Windows\Temporary Internet Files\Content.IE5\T6UMVMS9\architecture-151361_640[1].png"/>
          <p:cNvPicPr>
            <a:picLocks noChangeAspect="1" noChangeArrowheads="1"/>
          </p:cNvPicPr>
          <p:nvPr/>
        </p:nvPicPr>
        <p:blipFill rotWithShape="1">
          <a:blip r:embed="rId3">
            <a:extLst>
              <a:ext uri="{28A0092B-C50C-407E-A947-70E740481C1C}">
                <a14:useLocalDpi xmlns:a14="http://schemas.microsoft.com/office/drawing/2010/main" val="0"/>
              </a:ext>
            </a:extLst>
          </a:blip>
          <a:srcRect t="60450"/>
          <a:stretch/>
        </p:blipFill>
        <p:spPr bwMode="auto">
          <a:xfrm>
            <a:off x="5442243" y="4458092"/>
            <a:ext cx="1715852" cy="119362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Users\lf91u\AppData\Local\Microsoft\Windows\Temporary Internet Files\Content.IE5\T6UMVMS9\architecture-151361_640[1].png"/>
          <p:cNvPicPr>
            <a:picLocks noChangeAspect="1" noChangeArrowheads="1"/>
          </p:cNvPicPr>
          <p:nvPr/>
        </p:nvPicPr>
        <p:blipFill rotWithShape="1">
          <a:blip r:embed="rId3">
            <a:extLst>
              <a:ext uri="{28A0092B-C50C-407E-A947-70E740481C1C}">
                <a14:useLocalDpi xmlns:a14="http://schemas.microsoft.com/office/drawing/2010/main" val="0"/>
              </a:ext>
            </a:extLst>
          </a:blip>
          <a:srcRect b="59172"/>
          <a:stretch/>
        </p:blipFill>
        <p:spPr bwMode="auto">
          <a:xfrm>
            <a:off x="3768515" y="2759103"/>
            <a:ext cx="1715852" cy="126026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lf91u\AppData\Local\Microsoft\Windows\Temporary Internet Files\Content.IE5\T6UMVMS9\architecture-151361_640[1].png"/>
          <p:cNvPicPr>
            <a:picLocks noChangeAspect="1" noChangeArrowheads="1"/>
          </p:cNvPicPr>
          <p:nvPr/>
        </p:nvPicPr>
        <p:blipFill rotWithShape="1">
          <a:blip r:embed="rId3">
            <a:extLst>
              <a:ext uri="{28A0092B-C50C-407E-A947-70E740481C1C}">
                <a14:useLocalDpi xmlns:a14="http://schemas.microsoft.com/office/drawing/2010/main" val="0"/>
              </a:ext>
            </a:extLst>
          </a:blip>
          <a:srcRect t="60450"/>
          <a:stretch/>
        </p:blipFill>
        <p:spPr bwMode="auto">
          <a:xfrm>
            <a:off x="3768515" y="4458093"/>
            <a:ext cx="1715852" cy="11936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Users\lf91u\AppData\Local\Microsoft\Windows\Temporary Internet Files\Content.IE5\T6UMVMS9\architecture-151361_640[1].png"/>
          <p:cNvPicPr>
            <a:picLocks noChangeAspect="1" noChangeArrowheads="1"/>
          </p:cNvPicPr>
          <p:nvPr/>
        </p:nvPicPr>
        <p:blipFill rotWithShape="1">
          <a:blip r:embed="rId3">
            <a:extLst>
              <a:ext uri="{28A0092B-C50C-407E-A947-70E740481C1C}">
                <a14:useLocalDpi xmlns:a14="http://schemas.microsoft.com/office/drawing/2010/main" val="0"/>
              </a:ext>
            </a:extLst>
          </a:blip>
          <a:srcRect b="59172"/>
          <a:stretch/>
        </p:blipFill>
        <p:spPr bwMode="auto">
          <a:xfrm>
            <a:off x="2052663" y="2759103"/>
            <a:ext cx="1715852" cy="126026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sers\lf91u\AppData\Local\Microsoft\Windows\Temporary Internet Files\Content.IE5\T6UMVMS9\architecture-151361_640[1].png"/>
          <p:cNvPicPr>
            <a:picLocks noChangeAspect="1" noChangeArrowheads="1"/>
          </p:cNvPicPr>
          <p:nvPr/>
        </p:nvPicPr>
        <p:blipFill rotWithShape="1">
          <a:blip r:embed="rId3">
            <a:extLst>
              <a:ext uri="{28A0092B-C50C-407E-A947-70E740481C1C}">
                <a14:useLocalDpi xmlns:a14="http://schemas.microsoft.com/office/drawing/2010/main" val="0"/>
              </a:ext>
            </a:extLst>
          </a:blip>
          <a:srcRect t="60450"/>
          <a:stretch/>
        </p:blipFill>
        <p:spPr bwMode="auto">
          <a:xfrm>
            <a:off x="2052663" y="4458091"/>
            <a:ext cx="1715852" cy="119362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Users\lf91u\AppData\Local\Microsoft\Windows\Temporary Internet Files\Content.IE5\T6UMVMS9\architecture-151361_640[1].png"/>
          <p:cNvPicPr>
            <a:picLocks noChangeAspect="1" noChangeArrowheads="1"/>
          </p:cNvPicPr>
          <p:nvPr/>
        </p:nvPicPr>
        <p:blipFill rotWithShape="1">
          <a:blip r:embed="rId3">
            <a:extLst>
              <a:ext uri="{28A0092B-C50C-407E-A947-70E740481C1C}">
                <a14:useLocalDpi xmlns:a14="http://schemas.microsoft.com/office/drawing/2010/main" val="0"/>
              </a:ext>
            </a:extLst>
          </a:blip>
          <a:srcRect b="59172"/>
          <a:stretch/>
        </p:blipFill>
        <p:spPr bwMode="auto">
          <a:xfrm>
            <a:off x="696249" y="2779664"/>
            <a:ext cx="1715852" cy="127547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C:\Users\lf91u\AppData\Local\Microsoft\Windows\Temporary Internet Files\Content.IE5\T6UMVMS9\architecture-151361_640[1].png"/>
          <p:cNvPicPr>
            <a:picLocks noChangeAspect="1" noChangeArrowheads="1"/>
          </p:cNvPicPr>
          <p:nvPr/>
        </p:nvPicPr>
        <p:blipFill rotWithShape="1">
          <a:blip r:embed="rId3">
            <a:extLst>
              <a:ext uri="{28A0092B-C50C-407E-A947-70E740481C1C}">
                <a14:useLocalDpi xmlns:a14="http://schemas.microsoft.com/office/drawing/2010/main" val="0"/>
              </a:ext>
            </a:extLst>
          </a:blip>
          <a:srcRect t="60450"/>
          <a:stretch/>
        </p:blipFill>
        <p:spPr bwMode="auto">
          <a:xfrm>
            <a:off x="625951" y="4458091"/>
            <a:ext cx="1715852" cy="119362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04667"/>
            <a:ext cx="4577301" cy="2071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descr="WWlogosmall.jpg"/>
          <p:cNvPicPr>
            <a:picLocks noChangeAspect="1"/>
          </p:cNvPicPr>
          <p:nvPr/>
        </p:nvPicPr>
        <p:blipFill>
          <a:blip r:embed="rId5"/>
          <a:stretch>
            <a:fillRect/>
          </a:stretch>
        </p:blipFill>
        <p:spPr>
          <a:xfrm>
            <a:off x="6407129" y="500926"/>
            <a:ext cx="2013735" cy="1218562"/>
          </a:xfrm>
          <a:prstGeom prst="rect">
            <a:avLst/>
          </a:prstGeom>
        </p:spPr>
      </p:pic>
      <p:sp>
        <p:nvSpPr>
          <p:cNvPr id="26" name="Rectangle 25"/>
          <p:cNvSpPr/>
          <p:nvPr/>
        </p:nvSpPr>
        <p:spPr>
          <a:xfrm>
            <a:off x="3487165" y="5679090"/>
            <a:ext cx="928459" cy="461665"/>
          </a:xfrm>
          <a:prstGeom prst="rect">
            <a:avLst/>
          </a:prstGeom>
          <a:ln>
            <a:noFill/>
          </a:ln>
        </p:spPr>
        <p:txBody>
          <a:bodyPr wrap="none">
            <a:spAutoFit/>
          </a:bodyPr>
          <a:lstStyle/>
          <a:p>
            <a:r>
              <a:rPr lang="en-GB" sz="2400" b="1" dirty="0">
                <a:solidFill>
                  <a:schemeClr val="accent5">
                    <a:lumMod val="75000"/>
                  </a:schemeClr>
                </a:solidFill>
              </a:rPr>
              <a:t>Place </a:t>
            </a:r>
          </a:p>
        </p:txBody>
      </p:sp>
      <p:sp>
        <p:nvSpPr>
          <p:cNvPr id="2" name="Left Brace 1"/>
          <p:cNvSpPr/>
          <p:nvPr/>
        </p:nvSpPr>
        <p:spPr>
          <a:xfrm rot="16200000">
            <a:off x="3470579" y="3739930"/>
            <a:ext cx="839571" cy="4812975"/>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208506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397" y="0"/>
            <a:ext cx="10137914" cy="7124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BFCF818A-8DB5-4A1B-B30B-D0064CFF4005}"/>
              </a:ext>
            </a:extLst>
          </p:cNvPr>
          <p:cNvSpPr/>
          <p:nvPr/>
        </p:nvSpPr>
        <p:spPr>
          <a:xfrm>
            <a:off x="-349309" y="6435981"/>
            <a:ext cx="5174805" cy="461665"/>
          </a:xfrm>
          <a:prstGeom prst="rect">
            <a:avLst/>
          </a:prstGeom>
        </p:spPr>
        <p:txBody>
          <a:bodyPr wrap="square">
            <a:spAutoFit/>
          </a:bodyPr>
          <a:lstStyle/>
          <a:p>
            <a:pPr defTabSz="685800"/>
            <a:r>
              <a:rPr lang="en-US" sz="2400" dirty="0">
                <a:solidFill>
                  <a:prstClr val="black"/>
                </a:solidFill>
              </a:rPr>
              <a:t>Place provides a focus for </a:t>
            </a:r>
            <a:r>
              <a:rPr lang="en-US" sz="2400" b="1" dirty="0">
                <a:solidFill>
                  <a:schemeClr val="accent5">
                    <a:lumMod val="75000"/>
                  </a:schemeClr>
                </a:solidFill>
              </a:rPr>
              <a:t>partnership</a:t>
            </a:r>
          </a:p>
        </p:txBody>
      </p:sp>
    </p:spTree>
    <p:extLst>
      <p:ext uri="{BB962C8B-B14F-4D97-AF65-F5344CB8AC3E}">
        <p14:creationId xmlns:p14="http://schemas.microsoft.com/office/powerpoint/2010/main" val="724620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092434"/>
          </a:xfrm>
        </p:spPr>
      </p:pic>
      <p:sp>
        <p:nvSpPr>
          <p:cNvPr id="3" name="Rectangle 2">
            <a:extLst>
              <a:ext uri="{FF2B5EF4-FFF2-40B4-BE49-F238E27FC236}">
                <a16:creationId xmlns:a16="http://schemas.microsoft.com/office/drawing/2014/main" id="{99D5E5FA-881E-432B-8159-2EA89586AEBA}"/>
              </a:ext>
            </a:extLst>
          </p:cNvPr>
          <p:cNvSpPr/>
          <p:nvPr/>
        </p:nvSpPr>
        <p:spPr>
          <a:xfrm>
            <a:off x="208138" y="6169730"/>
            <a:ext cx="5174805" cy="461665"/>
          </a:xfrm>
          <a:prstGeom prst="rect">
            <a:avLst/>
          </a:prstGeom>
        </p:spPr>
        <p:txBody>
          <a:bodyPr wrap="square">
            <a:spAutoFit/>
          </a:bodyPr>
          <a:lstStyle/>
          <a:p>
            <a:pPr defTabSz="685800"/>
            <a:r>
              <a:rPr lang="en-US" sz="2400" dirty="0">
                <a:solidFill>
                  <a:prstClr val="black"/>
                </a:solidFill>
              </a:rPr>
              <a:t> ….and for </a:t>
            </a:r>
            <a:r>
              <a:rPr lang="en-US" sz="2400" b="1" dirty="0">
                <a:solidFill>
                  <a:schemeClr val="accent5">
                    <a:lumMod val="75000"/>
                  </a:schemeClr>
                </a:solidFill>
              </a:rPr>
              <a:t>participation </a:t>
            </a:r>
          </a:p>
        </p:txBody>
      </p:sp>
    </p:spTree>
    <p:extLst>
      <p:ext uri="{BB962C8B-B14F-4D97-AF65-F5344CB8AC3E}">
        <p14:creationId xmlns:p14="http://schemas.microsoft.com/office/powerpoint/2010/main" val="2279960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b="1" dirty="0">
                <a:solidFill>
                  <a:schemeClr val="accent3">
                    <a:lumMod val="75000"/>
                  </a:schemeClr>
                </a:solidFill>
              </a:rPr>
              <a:t>Participatory governance</a:t>
            </a:r>
            <a:endParaRPr lang="en-GB" dirty="0"/>
          </a:p>
        </p:txBody>
      </p:sp>
      <p:sp>
        <p:nvSpPr>
          <p:cNvPr id="4" name="Content Placeholder 3"/>
          <p:cNvSpPr>
            <a:spLocks noGrp="1"/>
          </p:cNvSpPr>
          <p:nvPr>
            <p:ph idx="1"/>
          </p:nvPr>
        </p:nvSpPr>
        <p:spPr>
          <a:xfrm>
            <a:off x="354360" y="1628800"/>
            <a:ext cx="8435280" cy="4937396"/>
          </a:xfrm>
        </p:spPr>
        <p:txBody>
          <a:bodyPr>
            <a:normAutofit/>
          </a:bodyPr>
          <a:lstStyle/>
          <a:p>
            <a:pPr marL="0" indent="0" algn="ctr">
              <a:buNone/>
            </a:pPr>
            <a:r>
              <a:rPr lang="en-GB" sz="2800" b="1" i="1" dirty="0">
                <a:solidFill>
                  <a:schemeClr val="accent5">
                    <a:lumMod val="75000"/>
                  </a:schemeClr>
                </a:solidFill>
              </a:rPr>
              <a:t>governance through effective </a:t>
            </a:r>
            <a:r>
              <a:rPr lang="en-GB" sz="2800" b="1" i="1" dirty="0">
                <a:solidFill>
                  <a:schemeClr val="accent3">
                    <a:lumMod val="75000"/>
                  </a:schemeClr>
                </a:solidFill>
              </a:rPr>
              <a:t>partnerships</a:t>
            </a:r>
            <a:r>
              <a:rPr lang="en-GB" sz="2800" b="1" i="1" dirty="0">
                <a:solidFill>
                  <a:schemeClr val="accent5">
                    <a:lumMod val="75000"/>
                  </a:schemeClr>
                </a:solidFill>
              </a:rPr>
              <a:t> across sectors, as well as meaningful and consequential </a:t>
            </a:r>
            <a:r>
              <a:rPr lang="en-GB" sz="2800" b="1" i="1" dirty="0">
                <a:solidFill>
                  <a:schemeClr val="accent3">
                    <a:lumMod val="75000"/>
                  </a:schemeClr>
                </a:solidFill>
              </a:rPr>
              <a:t>participation</a:t>
            </a:r>
            <a:r>
              <a:rPr lang="en-GB" sz="2800" b="1" i="1" dirty="0">
                <a:solidFill>
                  <a:schemeClr val="accent5">
                    <a:lumMod val="75000"/>
                  </a:schemeClr>
                </a:solidFill>
              </a:rPr>
              <a:t> by citizens and community groups’ </a:t>
            </a:r>
          </a:p>
          <a:p>
            <a:pPr marL="0" indent="0" algn="ctr">
              <a:buNone/>
            </a:pPr>
            <a:r>
              <a:rPr lang="en-GB" sz="2000" i="1" dirty="0">
                <a:solidFill>
                  <a:schemeClr val="accent5">
                    <a:lumMod val="75000"/>
                  </a:schemeClr>
                </a:solidFill>
              </a:rPr>
              <a:t>(Escobar et al 2017)</a:t>
            </a:r>
          </a:p>
          <a:p>
            <a:pPr marL="0" indent="0" algn="ctr">
              <a:buNone/>
            </a:pPr>
            <a:endParaRPr lang="en-GB" sz="2800" b="1" dirty="0">
              <a:solidFill>
                <a:schemeClr val="accent5">
                  <a:lumMod val="75000"/>
                </a:schemeClr>
              </a:solidFill>
            </a:endParaRPr>
          </a:p>
          <a:p>
            <a:pPr marL="0" indent="0" algn="ctr">
              <a:buNone/>
            </a:pPr>
            <a:r>
              <a:rPr lang="en-GB" sz="2400" dirty="0">
                <a:solidFill>
                  <a:srgbClr val="E46C0A"/>
                </a:solidFill>
              </a:rPr>
              <a:t>Across the globe </a:t>
            </a:r>
            <a:r>
              <a:rPr lang="en-GB" sz="2400" b="1" dirty="0">
                <a:solidFill>
                  <a:srgbClr val="E46C0A"/>
                </a:solidFill>
              </a:rPr>
              <a:t>partnership</a:t>
            </a:r>
            <a:r>
              <a:rPr lang="en-GB" sz="2400" dirty="0">
                <a:solidFill>
                  <a:srgbClr val="E46C0A"/>
                </a:solidFill>
              </a:rPr>
              <a:t> and </a:t>
            </a:r>
            <a:r>
              <a:rPr lang="en-GB" sz="2400" b="1" dirty="0">
                <a:solidFill>
                  <a:srgbClr val="E46C0A"/>
                </a:solidFill>
              </a:rPr>
              <a:t>participation</a:t>
            </a:r>
            <a:r>
              <a:rPr lang="en-GB" sz="2400" dirty="0">
                <a:solidFill>
                  <a:srgbClr val="E46C0A"/>
                </a:solidFill>
              </a:rPr>
              <a:t> are used as strategies to</a:t>
            </a:r>
            <a:r>
              <a:rPr lang="en-GB" sz="2400" b="1" dirty="0">
                <a:solidFill>
                  <a:srgbClr val="E46C0A"/>
                </a:solidFill>
              </a:rPr>
              <a:t> close the participation gap and improve outcomes</a:t>
            </a:r>
          </a:p>
          <a:p>
            <a:pPr marL="0" indent="0">
              <a:buNone/>
            </a:pPr>
            <a:endParaRPr lang="en-GB" sz="2800" dirty="0"/>
          </a:p>
        </p:txBody>
      </p:sp>
    </p:spTree>
    <p:extLst>
      <p:ext uri="{BB962C8B-B14F-4D97-AF65-F5344CB8AC3E}">
        <p14:creationId xmlns:p14="http://schemas.microsoft.com/office/powerpoint/2010/main" val="262847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539552" y="3609020"/>
            <a:ext cx="8208912" cy="2232248"/>
          </a:xfrm>
          <a:prstGeom prst="rect">
            <a:avLst/>
          </a:prstGeom>
          <a:solidFill>
            <a:schemeClr val="accent5">
              <a:lumMod val="20000"/>
              <a:lumOff val="80000"/>
            </a:schemeClr>
          </a:solidFill>
          <a:ln>
            <a:noFill/>
          </a:ln>
          <a:effectLst>
            <a:outerShdw blurRad="107950" dist="12700" dir="5400000" algn="ctr">
              <a:srgbClr val="000000"/>
            </a:outerShdw>
            <a:softEdge rad="1270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2800" dirty="0"/>
              <a:t>unless </a:t>
            </a:r>
            <a:r>
              <a:rPr lang="en-GB" sz="2800" b="1" dirty="0">
                <a:solidFill>
                  <a:schemeClr val="accent5">
                    <a:lumMod val="75000"/>
                  </a:schemeClr>
                </a:solidFill>
              </a:rPr>
              <a:t>corrective measures </a:t>
            </a:r>
            <a:r>
              <a:rPr lang="en-GB" sz="2800" dirty="0"/>
              <a:t>are taken “</a:t>
            </a:r>
            <a:r>
              <a:rPr lang="en-GB" sz="2800" i="1" dirty="0"/>
              <a:t>participation of all varieties will be skewed in favour of those with higher socioeconomic status and formal education” </a:t>
            </a:r>
          </a:p>
          <a:p>
            <a:pPr marL="0" indent="0">
              <a:buFont typeface="Arial"/>
              <a:buNone/>
            </a:pPr>
            <a:r>
              <a:rPr lang="en-GB" sz="2400" dirty="0"/>
              <a:t>(</a:t>
            </a:r>
            <a:r>
              <a:rPr lang="en-GB" sz="2400" dirty="0" err="1"/>
              <a:t>Ryfe</a:t>
            </a:r>
            <a:r>
              <a:rPr lang="en-GB" sz="2400" dirty="0"/>
              <a:t> &amp; </a:t>
            </a:r>
            <a:r>
              <a:rPr lang="en-GB" sz="2400" dirty="0" err="1"/>
              <a:t>Stalsburg</a:t>
            </a:r>
            <a:r>
              <a:rPr lang="en-GB" sz="2400" dirty="0"/>
              <a:t> 2012)</a:t>
            </a:r>
          </a:p>
        </p:txBody>
      </p:sp>
      <p:sp>
        <p:nvSpPr>
          <p:cNvPr id="6" name="Rectangle 5"/>
          <p:cNvSpPr/>
          <p:nvPr/>
        </p:nvSpPr>
        <p:spPr>
          <a:xfrm>
            <a:off x="388663" y="1307933"/>
            <a:ext cx="8359801" cy="1569660"/>
          </a:xfrm>
          <a:prstGeom prst="rect">
            <a:avLst/>
          </a:prstGeom>
        </p:spPr>
        <p:txBody>
          <a:bodyPr wrap="square">
            <a:spAutoFit/>
          </a:bodyPr>
          <a:lstStyle/>
          <a:p>
            <a:pPr algn="ctr"/>
            <a:r>
              <a:rPr lang="en-GB" sz="3200" dirty="0"/>
              <a:t>Dalton (2018) argues that there is a </a:t>
            </a:r>
          </a:p>
          <a:p>
            <a:pPr algn="ctr"/>
            <a:r>
              <a:rPr lang="en-GB" sz="3200" dirty="0"/>
              <a:t>widening </a:t>
            </a:r>
            <a:r>
              <a:rPr lang="en-GB" sz="3200" b="1" dirty="0">
                <a:solidFill>
                  <a:srgbClr val="E46C0A"/>
                </a:solidFill>
              </a:rPr>
              <a:t>participation gap </a:t>
            </a:r>
            <a:r>
              <a:rPr lang="en-GB" sz="3200" dirty="0"/>
              <a:t>between </a:t>
            </a:r>
          </a:p>
          <a:p>
            <a:pPr algn="ctr"/>
            <a:r>
              <a:rPr lang="en-GB" sz="3200" i="1" dirty="0"/>
              <a:t>‘</a:t>
            </a:r>
            <a:r>
              <a:rPr lang="en-GB" sz="3200" b="1" i="1" dirty="0">
                <a:solidFill>
                  <a:schemeClr val="accent5">
                    <a:lumMod val="75000"/>
                  </a:schemeClr>
                </a:solidFill>
              </a:rPr>
              <a:t>the politically rich and the politically poor’ </a:t>
            </a:r>
            <a:endParaRPr lang="en-GB" sz="3200" b="1" dirty="0">
              <a:solidFill>
                <a:schemeClr val="accent5">
                  <a:lumMod val="75000"/>
                </a:schemeClr>
              </a:solidFill>
            </a:endParaRPr>
          </a:p>
        </p:txBody>
      </p:sp>
      <p:sp>
        <p:nvSpPr>
          <p:cNvPr id="5" name="Title 1">
            <a:extLst>
              <a:ext uri="{FF2B5EF4-FFF2-40B4-BE49-F238E27FC236}">
                <a16:creationId xmlns:a16="http://schemas.microsoft.com/office/drawing/2014/main" id="{8E62C3A9-BD39-4B42-9B97-77896B854044}"/>
              </a:ext>
            </a:extLst>
          </p:cNvPr>
          <p:cNvSpPr>
            <a:spLocks noGrp="1"/>
          </p:cNvSpPr>
          <p:nvPr>
            <p:ph type="title"/>
          </p:nvPr>
        </p:nvSpPr>
        <p:spPr>
          <a:xfrm>
            <a:off x="457200" y="188640"/>
            <a:ext cx="8229600" cy="706090"/>
          </a:xfrm>
        </p:spPr>
        <p:txBody>
          <a:bodyPr>
            <a:normAutofit fontScale="90000"/>
          </a:bodyPr>
          <a:lstStyle/>
          <a:p>
            <a:r>
              <a:rPr lang="en-US" b="1" dirty="0">
                <a:solidFill>
                  <a:schemeClr val="accent5">
                    <a:lumMod val="75000"/>
                  </a:schemeClr>
                </a:solidFill>
              </a:rPr>
              <a:t>But is all participation good?</a:t>
            </a:r>
          </a:p>
        </p:txBody>
      </p:sp>
    </p:spTree>
    <p:extLst>
      <p:ext uri="{BB962C8B-B14F-4D97-AF65-F5344CB8AC3E}">
        <p14:creationId xmlns:p14="http://schemas.microsoft.com/office/powerpoint/2010/main" val="198385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820807"/>
            <a:ext cx="8229600" cy="2058178"/>
          </a:xfrm>
        </p:spPr>
        <p:txBody>
          <a:bodyPr>
            <a:noAutofit/>
          </a:bodyPr>
          <a:lstStyle/>
          <a:p>
            <a:r>
              <a:rPr lang="en-GB" sz="6000" b="1" dirty="0">
                <a:solidFill>
                  <a:srgbClr val="77933C"/>
                </a:solidFill>
              </a:rPr>
              <a:t>In the last 12 months, </a:t>
            </a:r>
            <a:br>
              <a:rPr lang="en-GB" sz="6000" b="1" dirty="0">
                <a:solidFill>
                  <a:srgbClr val="77933C"/>
                </a:solidFill>
              </a:rPr>
            </a:br>
            <a:br>
              <a:rPr lang="en-GB" sz="6000" b="1" dirty="0">
                <a:solidFill>
                  <a:srgbClr val="77933C"/>
                </a:solidFill>
              </a:rPr>
            </a:br>
            <a:r>
              <a:rPr lang="en-GB" sz="5400" b="1" dirty="0">
                <a:solidFill>
                  <a:srgbClr val="77933C"/>
                </a:solidFill>
              </a:rPr>
              <a:t>have you participated in a local forum to discuss policy or community issues?</a:t>
            </a:r>
          </a:p>
        </p:txBody>
      </p:sp>
    </p:spTree>
    <p:extLst>
      <p:ext uri="{BB962C8B-B14F-4D97-AF65-F5344CB8AC3E}">
        <p14:creationId xmlns:p14="http://schemas.microsoft.com/office/powerpoint/2010/main" val="8472933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635317"/>
          </a:xfrm>
        </p:spPr>
        <p:txBody>
          <a:bodyPr>
            <a:normAutofit/>
          </a:bodyPr>
          <a:lstStyle/>
          <a:p>
            <a:r>
              <a:rPr lang="en-GB" sz="3600" b="1" dirty="0">
                <a:solidFill>
                  <a:srgbClr val="77933C"/>
                </a:solidFill>
              </a:rPr>
              <a:t>Stay standing if at that forum there was a reasonable</a:t>
            </a:r>
            <a:r>
              <a:rPr lang="en-US" sz="3600" b="1" dirty="0">
                <a:solidFill>
                  <a:srgbClr val="77933C"/>
                </a:solidFill>
              </a:rPr>
              <a:t>…</a:t>
            </a:r>
            <a:endParaRPr lang="en-GB" sz="3600" b="1" dirty="0">
              <a:solidFill>
                <a:srgbClr val="77933C"/>
              </a:solidFill>
            </a:endParaRPr>
          </a:p>
        </p:txBody>
      </p:sp>
      <p:sp>
        <p:nvSpPr>
          <p:cNvPr id="4" name="Content Placeholder 3"/>
          <p:cNvSpPr>
            <a:spLocks noGrp="1"/>
          </p:cNvSpPr>
          <p:nvPr>
            <p:ph idx="1"/>
          </p:nvPr>
        </p:nvSpPr>
        <p:spPr>
          <a:xfrm>
            <a:off x="457200" y="1863917"/>
            <a:ext cx="8229600" cy="4678687"/>
          </a:xfrm>
        </p:spPr>
        <p:txBody>
          <a:bodyPr>
            <a:normAutofit lnSpcReduction="10000"/>
          </a:bodyPr>
          <a:lstStyle/>
          <a:p>
            <a:r>
              <a:rPr lang="en-US" sz="2800" dirty="0"/>
              <a:t>…</a:t>
            </a:r>
            <a:r>
              <a:rPr lang="en-US" sz="2800" dirty="0" err="1"/>
              <a:t>g</a:t>
            </a:r>
            <a:r>
              <a:rPr lang="en-GB" sz="2800" dirty="0"/>
              <a:t>ender balance</a:t>
            </a:r>
          </a:p>
          <a:p>
            <a:r>
              <a:rPr lang="en-US" sz="2800" dirty="0"/>
              <a:t>…</a:t>
            </a:r>
            <a:r>
              <a:rPr lang="en-US" sz="2800" dirty="0" err="1"/>
              <a:t>m</a:t>
            </a:r>
            <a:r>
              <a:rPr lang="en-GB" sz="2800" dirty="0"/>
              <a:t>ix of personal and professional backgrounds</a:t>
            </a:r>
          </a:p>
          <a:p>
            <a:r>
              <a:rPr lang="en-US" sz="2800" dirty="0"/>
              <a:t>…</a:t>
            </a:r>
            <a:r>
              <a:rPr lang="en-GB" sz="2800" dirty="0"/>
              <a:t>range of perspectives and opinions</a:t>
            </a:r>
          </a:p>
          <a:p>
            <a:r>
              <a:rPr lang="en-US" sz="2800" dirty="0"/>
              <a:t>… age range (i.e. 3 generations)</a:t>
            </a:r>
          </a:p>
          <a:p>
            <a:r>
              <a:rPr lang="en-US" sz="2800" dirty="0"/>
              <a:t>… income range</a:t>
            </a:r>
          </a:p>
          <a:p>
            <a:r>
              <a:rPr lang="en-US" sz="2800" dirty="0"/>
              <a:t>…sense that most participants felt included and influential</a:t>
            </a:r>
          </a:p>
          <a:p>
            <a:r>
              <a:rPr lang="en-US" sz="2800" dirty="0"/>
              <a:t>…sense that most participants enjoyed it</a:t>
            </a:r>
          </a:p>
          <a:p>
            <a:r>
              <a:rPr lang="en-US" sz="2800" dirty="0"/>
              <a:t>… sense that their participation would have a clear impact </a:t>
            </a:r>
            <a:endParaRPr lang="en-GB" sz="2800" dirty="0"/>
          </a:p>
        </p:txBody>
      </p:sp>
    </p:spTree>
    <p:extLst>
      <p:ext uri="{BB962C8B-B14F-4D97-AF65-F5344CB8AC3E}">
        <p14:creationId xmlns:p14="http://schemas.microsoft.com/office/powerpoint/2010/main" val="1531767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group 3d.png"/>
          <p:cNvPicPr>
            <a:picLocks noGrp="1" noChangeAspect="1"/>
          </p:cNvPicPr>
          <p:nvPr>
            <p:ph idx="1"/>
          </p:nvPr>
        </p:nvPicPr>
        <p:blipFill>
          <a:blip r:embed="rId3">
            <a:extLst/>
          </a:blip>
          <a:srcRect l="-16598" r="-16598"/>
          <a:stretch>
            <a:fillRect/>
          </a:stretch>
        </p:blipFill>
        <p:spPr>
          <a:xfrm>
            <a:off x="0" y="2385587"/>
            <a:ext cx="4260915" cy="2343255"/>
          </a:xfrm>
          <a:prstGeom prst="rect">
            <a:avLst/>
          </a:prstGeom>
          <a:scene3d>
            <a:camera prst="orthographicFront"/>
            <a:lightRig rig="threePt" dir="t"/>
          </a:scene3d>
          <a:sp3d>
            <a:bevelT w="165100" prst="coolSlant"/>
            <a:bevelB prst="slope"/>
          </a:sp3d>
        </p:spPr>
      </p:pic>
      <p:pic>
        <p:nvPicPr>
          <p:cNvPr id="118786" name="Picture 4" descr="WWlogosmall.jpg"/>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4280352" y="409108"/>
            <a:ext cx="4247080" cy="256948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6CDE311E-9CA6-453F-BC68-1469DD816171}"/>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397162" y="3241140"/>
            <a:ext cx="3932026" cy="3060071"/>
          </a:xfrm>
          <a:prstGeom prst="rect">
            <a:avLst/>
          </a:prstGeom>
          <a:noFill/>
        </p:spPr>
      </p:pic>
    </p:spTree>
    <p:extLst>
      <p:ext uri="{BB962C8B-B14F-4D97-AF65-F5344CB8AC3E}">
        <p14:creationId xmlns:p14="http://schemas.microsoft.com/office/powerpoint/2010/main" val="135512777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normAutofit fontScale="90000"/>
          </a:bodyPr>
          <a:lstStyle/>
          <a:p>
            <a:r>
              <a:rPr lang="en-GB" sz="3600" b="1" dirty="0">
                <a:solidFill>
                  <a:srgbClr val="31859C"/>
                </a:solidFill>
              </a:rPr>
              <a:t>Key challenges in organising </a:t>
            </a:r>
            <a:br>
              <a:rPr lang="en-GB" sz="3600" b="1" dirty="0">
                <a:solidFill>
                  <a:srgbClr val="31859C"/>
                </a:solidFill>
              </a:rPr>
            </a:br>
            <a:r>
              <a:rPr lang="en-GB" sz="3600" b="1" dirty="0">
                <a:solidFill>
                  <a:srgbClr val="31859C"/>
                </a:solidFill>
              </a:rPr>
              <a:t>public participation processes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970261081"/>
              </p:ext>
            </p:extLst>
          </p:nvPr>
        </p:nvGraphicFramePr>
        <p:xfrm>
          <a:off x="179512" y="1371600"/>
          <a:ext cx="8856984"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684073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743778"/>
            <a:ext cx="9144000" cy="3430657"/>
          </a:xfrm>
        </p:spPr>
        <p:txBody>
          <a:bodyPr>
            <a:noAutofit/>
          </a:bodyPr>
          <a:lstStyle/>
          <a:p>
            <a:pPr marL="457200" lvl="1" indent="0">
              <a:lnSpc>
                <a:spcPct val="70000"/>
              </a:lnSpc>
              <a:spcAft>
                <a:spcPts val="1200"/>
              </a:spcAft>
              <a:buNone/>
            </a:pPr>
            <a:r>
              <a:rPr lang="en-US" sz="8000" dirty="0">
                <a:solidFill>
                  <a:srgbClr val="77933C"/>
                </a:solidFill>
              </a:rPr>
              <a:t>What Works </a:t>
            </a:r>
            <a:r>
              <a:rPr lang="en-US" sz="8000" dirty="0">
                <a:solidFill>
                  <a:schemeClr val="accent5">
                    <a:lumMod val="75000"/>
                  </a:schemeClr>
                </a:solidFill>
              </a:rPr>
              <a:t>in public participation?</a:t>
            </a:r>
          </a:p>
          <a:p>
            <a:pPr marL="457200" lvl="1" indent="0">
              <a:lnSpc>
                <a:spcPct val="70000"/>
              </a:lnSpc>
              <a:spcAft>
                <a:spcPts val="1200"/>
              </a:spcAft>
              <a:buNone/>
            </a:pPr>
            <a:br>
              <a:rPr lang="en-GB" sz="8000" dirty="0">
                <a:solidFill>
                  <a:schemeClr val="accent5">
                    <a:lumMod val="75000"/>
                  </a:schemeClr>
                </a:solidFill>
              </a:rPr>
            </a:br>
            <a:endParaRPr lang="en-GB" sz="8000" dirty="0">
              <a:solidFill>
                <a:schemeClr val="accent5">
                  <a:lumMod val="75000"/>
                </a:schemeClr>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809" y="3928634"/>
            <a:ext cx="6904383" cy="1988462"/>
          </a:xfrm>
          <a:prstGeom prst="rect">
            <a:avLst/>
          </a:prstGeom>
        </p:spPr>
      </p:pic>
    </p:spTree>
    <p:extLst>
      <p:ext uri="{BB962C8B-B14F-4D97-AF65-F5344CB8AC3E}">
        <p14:creationId xmlns:p14="http://schemas.microsoft.com/office/powerpoint/2010/main" val="1714282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2646"/>
            <a:ext cx="5724128" cy="990600"/>
          </a:xfrm>
        </p:spPr>
        <p:txBody>
          <a:bodyPr>
            <a:normAutofit fontScale="90000"/>
          </a:bodyPr>
          <a:lstStyle/>
          <a:p>
            <a:r>
              <a:rPr lang="en-GB" sz="3600" b="1" dirty="0">
                <a:solidFill>
                  <a:srgbClr val="31859C"/>
                </a:solidFill>
              </a:rPr>
              <a:t>3 components of ‘what works’</a:t>
            </a:r>
            <a:br>
              <a:rPr lang="en-GB" sz="3600" b="1" dirty="0">
                <a:solidFill>
                  <a:srgbClr val="31859C"/>
                </a:solidFill>
              </a:rPr>
            </a:br>
            <a:r>
              <a:rPr lang="en-GB" sz="3600" b="1" dirty="0">
                <a:solidFill>
                  <a:srgbClr val="31859C"/>
                </a:solidFill>
              </a:rPr>
              <a:t> </a:t>
            </a:r>
            <a:r>
              <a:rPr lang="en-GB" sz="3600" b="1" dirty="0">
                <a:solidFill>
                  <a:schemeClr val="accent3">
                    <a:lumMod val="75000"/>
                  </a:schemeClr>
                </a:solidFill>
              </a:rPr>
              <a:t>in public participation</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803265042"/>
              </p:ext>
            </p:extLst>
          </p:nvPr>
        </p:nvGraphicFramePr>
        <p:xfrm>
          <a:off x="0" y="1052736"/>
          <a:ext cx="9036496" cy="5805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967327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9463" y="188640"/>
            <a:ext cx="6192688" cy="504056"/>
          </a:xfrm>
        </p:spPr>
        <p:txBody>
          <a:bodyPr>
            <a:noAutofit/>
          </a:bodyPr>
          <a:lstStyle/>
          <a:p>
            <a:r>
              <a:rPr lang="en-US" sz="3200" b="1" dirty="0">
                <a:solidFill>
                  <a:schemeClr val="accent5">
                    <a:lumMod val="75000"/>
                  </a:schemeClr>
                </a:solidFill>
              </a:rPr>
              <a:t>Multi-channel</a:t>
            </a:r>
          </a:p>
        </p:txBody>
      </p:sp>
      <p:sp>
        <p:nvSpPr>
          <p:cNvPr id="3" name="Content Placeholder 2"/>
          <p:cNvSpPr>
            <a:spLocks noGrp="1"/>
          </p:cNvSpPr>
          <p:nvPr>
            <p:ph idx="1"/>
          </p:nvPr>
        </p:nvSpPr>
        <p:spPr>
          <a:xfrm>
            <a:off x="100608" y="564942"/>
            <a:ext cx="5427031" cy="6032410"/>
          </a:xfrm>
        </p:spPr>
        <p:txBody>
          <a:bodyPr>
            <a:noAutofit/>
          </a:bodyPr>
          <a:lstStyle/>
          <a:p>
            <a:r>
              <a:rPr lang="en-US" sz="2400" dirty="0"/>
              <a:t>Developing a </a:t>
            </a:r>
            <a:r>
              <a:rPr lang="en-US" sz="2400" dirty="0">
                <a:solidFill>
                  <a:schemeClr val="accent3">
                    <a:lumMod val="75000"/>
                  </a:schemeClr>
                </a:solidFill>
              </a:rPr>
              <a:t>variety of channels for participation:</a:t>
            </a:r>
          </a:p>
          <a:p>
            <a:pPr lvl="1"/>
            <a:r>
              <a:rPr lang="en-US" sz="2400" dirty="0"/>
              <a:t>online, face to face, combined</a:t>
            </a:r>
          </a:p>
          <a:p>
            <a:pPr lvl="1"/>
            <a:r>
              <a:rPr lang="en-US" sz="2400" dirty="0"/>
              <a:t>light-touch vs. intensive</a:t>
            </a:r>
          </a:p>
          <a:p>
            <a:pPr lvl="1"/>
            <a:r>
              <a:rPr lang="en-US" sz="2400" dirty="0"/>
              <a:t>‘</a:t>
            </a:r>
            <a:r>
              <a:rPr lang="en-US" sz="2400" dirty="0">
                <a:solidFill>
                  <a:schemeClr val="accent3">
                    <a:lumMod val="75000"/>
                  </a:schemeClr>
                </a:solidFill>
              </a:rPr>
              <a:t>crowdsourcing</a:t>
            </a:r>
            <a:r>
              <a:rPr lang="en-US" sz="2400" dirty="0"/>
              <a:t>’: tapping into ‘the wisdom of the crowds’ (</a:t>
            </a:r>
            <a:r>
              <a:rPr lang="en-US" sz="2400" dirty="0" err="1"/>
              <a:t>Surowiecki</a:t>
            </a:r>
            <a:r>
              <a:rPr lang="en-US" sz="2400" dirty="0"/>
              <a:t> 2005)</a:t>
            </a:r>
          </a:p>
          <a:p>
            <a:pPr lvl="1"/>
            <a:r>
              <a:rPr lang="en-US" sz="2400" dirty="0"/>
              <a:t>Open Government (</a:t>
            </a:r>
            <a:r>
              <a:rPr lang="en-US" sz="2400" dirty="0" err="1"/>
              <a:t>Noveck</a:t>
            </a:r>
            <a:r>
              <a:rPr lang="en-US" sz="2400" dirty="0"/>
              <a:t> 2015)</a:t>
            </a:r>
          </a:p>
          <a:p>
            <a:r>
              <a:rPr lang="en-US" sz="2400" b="1" dirty="0">
                <a:solidFill>
                  <a:srgbClr val="009999"/>
                </a:solidFill>
              </a:rPr>
              <a:t>Trailblazers:</a:t>
            </a:r>
          </a:p>
          <a:p>
            <a:pPr lvl="1"/>
            <a:r>
              <a:rPr lang="en-US" sz="2400" dirty="0">
                <a:solidFill>
                  <a:srgbClr val="009999"/>
                </a:solidFill>
              </a:rPr>
              <a:t>Better Reykjavik </a:t>
            </a:r>
          </a:p>
          <a:p>
            <a:pPr lvl="1"/>
            <a:r>
              <a:rPr lang="en-US" sz="2400" dirty="0">
                <a:solidFill>
                  <a:srgbClr val="009999"/>
                </a:solidFill>
              </a:rPr>
              <a:t>Decide Madrid / Madrid Listens / Laboratories for Citizen Innovation</a:t>
            </a:r>
          </a:p>
          <a:p>
            <a:pPr lvl="1"/>
            <a:r>
              <a:rPr lang="en-US" sz="2400" dirty="0">
                <a:solidFill>
                  <a:srgbClr val="009999"/>
                </a:solidFill>
              </a:rPr>
              <a:t>Crowdsourcing legislation in Taiwan</a:t>
            </a:r>
          </a:p>
        </p:txBody>
      </p:sp>
      <p:pic>
        <p:nvPicPr>
          <p:cNvPr id="5" name="Picture 4"/>
          <p:cNvPicPr>
            <a:picLocks noChangeAspect="1"/>
          </p:cNvPicPr>
          <p:nvPr/>
        </p:nvPicPr>
        <p:blipFill>
          <a:blip r:embed="rId3"/>
          <a:stretch>
            <a:fillRect/>
          </a:stretch>
        </p:blipFill>
        <p:spPr>
          <a:xfrm>
            <a:off x="5898701" y="1136823"/>
            <a:ext cx="2859295" cy="2027583"/>
          </a:xfrm>
          <a:prstGeom prst="rect">
            <a:avLst/>
          </a:prstGeom>
        </p:spPr>
      </p:pic>
      <p:pic>
        <p:nvPicPr>
          <p:cNvPr id="6" name="Picture 5"/>
          <p:cNvPicPr>
            <a:picLocks noChangeAspect="1"/>
          </p:cNvPicPr>
          <p:nvPr/>
        </p:nvPicPr>
        <p:blipFill>
          <a:blip r:embed="rId4"/>
          <a:stretch>
            <a:fillRect/>
          </a:stretch>
        </p:blipFill>
        <p:spPr>
          <a:xfrm>
            <a:off x="5863419" y="3164407"/>
            <a:ext cx="3309546" cy="2208810"/>
          </a:xfrm>
          <a:prstGeom prst="rect">
            <a:avLst/>
          </a:prstGeom>
        </p:spPr>
      </p:pic>
    </p:spTree>
    <p:extLst>
      <p:ext uri="{BB962C8B-B14F-4D97-AF65-F5344CB8AC3E}">
        <p14:creationId xmlns:p14="http://schemas.microsoft.com/office/powerpoint/2010/main" val="24905498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325110"/>
            <a:ext cx="5328592" cy="720080"/>
          </a:xfrm>
        </p:spPr>
        <p:txBody>
          <a:bodyPr>
            <a:normAutofit/>
          </a:bodyPr>
          <a:lstStyle/>
          <a:p>
            <a:r>
              <a:rPr lang="en-US" sz="3200" b="1" dirty="0">
                <a:solidFill>
                  <a:schemeClr val="accent5">
                    <a:lumMod val="75000"/>
                  </a:schemeClr>
                </a:solidFill>
              </a:rPr>
              <a:t>Inclusive AND deliberative</a:t>
            </a:r>
          </a:p>
        </p:txBody>
      </p:sp>
      <p:sp>
        <p:nvSpPr>
          <p:cNvPr id="3" name="Content Placeholder 2"/>
          <p:cNvSpPr>
            <a:spLocks noGrp="1"/>
          </p:cNvSpPr>
          <p:nvPr>
            <p:ph idx="1"/>
          </p:nvPr>
        </p:nvSpPr>
        <p:spPr>
          <a:xfrm>
            <a:off x="109218" y="1268760"/>
            <a:ext cx="5328593" cy="7056784"/>
          </a:xfrm>
        </p:spPr>
        <p:txBody>
          <a:bodyPr>
            <a:normAutofit/>
          </a:bodyPr>
          <a:lstStyle/>
          <a:p>
            <a:r>
              <a:rPr lang="en-US" sz="2400" b="1" dirty="0">
                <a:solidFill>
                  <a:schemeClr val="accent3">
                    <a:lumMod val="75000"/>
                  </a:schemeClr>
                </a:solidFill>
              </a:rPr>
              <a:t>Inclusion and diversity </a:t>
            </a:r>
            <a:r>
              <a:rPr lang="en-US" sz="2400" dirty="0"/>
              <a:t>are crucial for meaningful, legitimate and effective participation</a:t>
            </a:r>
          </a:p>
          <a:p>
            <a:pPr lvl="1"/>
            <a:r>
              <a:rPr lang="en-US" sz="2400" dirty="0"/>
              <a:t>demographics AND perspectives</a:t>
            </a:r>
          </a:p>
          <a:p>
            <a:pPr lvl="1"/>
            <a:r>
              <a:rPr lang="en-US" sz="2400" dirty="0"/>
              <a:t>lowering barriers to participation</a:t>
            </a:r>
          </a:p>
          <a:p>
            <a:r>
              <a:rPr lang="en-US" sz="2400" b="1" dirty="0">
                <a:solidFill>
                  <a:srgbClr val="77933C"/>
                </a:solidFill>
              </a:rPr>
              <a:t>Deliberative engagement </a:t>
            </a:r>
            <a:r>
              <a:rPr lang="en-US" sz="2400" dirty="0"/>
              <a:t>is about: </a:t>
            </a:r>
          </a:p>
          <a:p>
            <a:pPr lvl="1"/>
            <a:r>
              <a:rPr lang="en-US" sz="2400" dirty="0"/>
              <a:t>assessing evidence</a:t>
            </a:r>
          </a:p>
          <a:p>
            <a:pPr lvl="1"/>
            <a:r>
              <a:rPr lang="en-US" sz="2400" dirty="0"/>
              <a:t>hearing &amp; </a:t>
            </a:r>
            <a:r>
              <a:rPr lang="en-US" sz="2400" dirty="0" err="1"/>
              <a:t>scrutinising</a:t>
            </a:r>
            <a:r>
              <a:rPr lang="en-US" sz="2400" dirty="0"/>
              <a:t> different views</a:t>
            </a:r>
          </a:p>
          <a:p>
            <a:pPr lvl="1"/>
            <a:r>
              <a:rPr lang="en-US" sz="2400" dirty="0"/>
              <a:t>then, making informed decisions</a:t>
            </a:r>
          </a:p>
          <a:p>
            <a:r>
              <a:rPr lang="en-US" sz="2400" b="1" dirty="0">
                <a:solidFill>
                  <a:srgbClr val="009999"/>
                </a:solidFill>
              </a:rPr>
              <a:t>Trailblazers:</a:t>
            </a:r>
          </a:p>
          <a:p>
            <a:pPr lvl="1"/>
            <a:r>
              <a:rPr lang="en-US" sz="2000" dirty="0">
                <a:solidFill>
                  <a:srgbClr val="009999"/>
                </a:solidFill>
              </a:rPr>
              <a:t>Melbourne Citizens’ Panel</a:t>
            </a:r>
            <a:endParaRPr lang="en-US" sz="2000" dirty="0">
              <a:solidFill>
                <a:schemeClr val="accent3">
                  <a:lumMod val="75000"/>
                </a:schemeClr>
              </a:solidFill>
            </a:endParaRPr>
          </a:p>
        </p:txBody>
      </p:sp>
      <p:pic>
        <p:nvPicPr>
          <p:cNvPr id="7" name="Picture 6"/>
          <p:cNvPicPr>
            <a:picLocks noChangeAspect="1"/>
          </p:cNvPicPr>
          <p:nvPr/>
        </p:nvPicPr>
        <p:blipFill>
          <a:blip r:embed="rId2"/>
          <a:stretch>
            <a:fillRect/>
          </a:stretch>
        </p:blipFill>
        <p:spPr>
          <a:xfrm>
            <a:off x="5452332" y="2636912"/>
            <a:ext cx="3492500" cy="2324100"/>
          </a:xfrm>
          <a:prstGeom prst="rect">
            <a:avLst/>
          </a:prstGeom>
        </p:spPr>
      </p:pic>
    </p:spTree>
    <p:extLst>
      <p:ext uri="{BB962C8B-B14F-4D97-AF65-F5344CB8AC3E}">
        <p14:creationId xmlns:p14="http://schemas.microsoft.com/office/powerpoint/2010/main" val="3216691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16024"/>
            <a:ext cx="5221088" cy="720080"/>
          </a:xfrm>
        </p:spPr>
        <p:txBody>
          <a:bodyPr>
            <a:normAutofit fontScale="90000"/>
          </a:bodyPr>
          <a:lstStyle/>
          <a:p>
            <a:r>
              <a:rPr lang="en-US" sz="3200" b="1" dirty="0">
                <a:solidFill>
                  <a:schemeClr val="accent5">
                    <a:lumMod val="75000"/>
                  </a:schemeClr>
                </a:solidFill>
              </a:rPr>
              <a:t>Empowered and consequential</a:t>
            </a:r>
          </a:p>
        </p:txBody>
      </p:sp>
      <p:sp>
        <p:nvSpPr>
          <p:cNvPr id="3" name="Content Placeholder 2"/>
          <p:cNvSpPr>
            <a:spLocks noGrp="1"/>
          </p:cNvSpPr>
          <p:nvPr>
            <p:ph idx="1"/>
          </p:nvPr>
        </p:nvSpPr>
        <p:spPr>
          <a:xfrm>
            <a:off x="539552" y="1052736"/>
            <a:ext cx="4248472" cy="5616624"/>
          </a:xfrm>
        </p:spPr>
        <p:txBody>
          <a:bodyPr>
            <a:normAutofit/>
          </a:bodyPr>
          <a:lstStyle/>
          <a:p>
            <a:r>
              <a:rPr lang="en-US" sz="2800" dirty="0"/>
              <a:t>Participation thrives when </a:t>
            </a:r>
            <a:r>
              <a:rPr lang="en-US" sz="2800" b="1" dirty="0">
                <a:solidFill>
                  <a:srgbClr val="77933C"/>
                </a:solidFill>
              </a:rPr>
              <a:t>important issues and resources </a:t>
            </a:r>
            <a:r>
              <a:rPr lang="en-US" sz="2800" dirty="0"/>
              <a:t>are at a stake, and citizens feel their contribution can actually make a difference</a:t>
            </a:r>
          </a:p>
          <a:p>
            <a:r>
              <a:rPr lang="en-US" sz="2800" dirty="0">
                <a:solidFill>
                  <a:srgbClr val="009999"/>
                </a:solidFill>
              </a:rPr>
              <a:t>Trailblazers:</a:t>
            </a:r>
          </a:p>
          <a:p>
            <a:pPr lvl="1"/>
            <a:r>
              <a:rPr lang="en-US" sz="2400" dirty="0"/>
              <a:t>Participatory Budgeting, from Porto Alegre (Brazil) to over 3,000 localities around the world</a:t>
            </a:r>
          </a:p>
          <a:p>
            <a:pPr lvl="1"/>
            <a:r>
              <a:rPr lang="en-US" sz="2400" dirty="0"/>
              <a:t>Paris Participatory Budget</a:t>
            </a:r>
          </a:p>
        </p:txBody>
      </p:sp>
      <p:pic>
        <p:nvPicPr>
          <p:cNvPr id="4" name="Content Placeholder 6" descr="infographic of Paris PB process.jpg"/>
          <p:cNvPicPr>
            <a:picLocks noChangeAspect="1"/>
          </p:cNvPicPr>
          <p:nvPr/>
        </p:nvPicPr>
        <p:blipFill>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l="-147789" r="-147789"/>
          <a:stretch>
            <a:fillRect/>
          </a:stretch>
        </p:blipFill>
        <p:spPr>
          <a:xfrm>
            <a:off x="2483768" y="116632"/>
            <a:ext cx="9487013" cy="502220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234609" y="5138834"/>
            <a:ext cx="3234803" cy="1665682"/>
          </a:xfrm>
          <a:prstGeom prst="rect">
            <a:avLst/>
          </a:prstGeom>
        </p:spPr>
      </p:pic>
    </p:spTree>
    <p:extLst>
      <p:ext uri="{BB962C8B-B14F-4D97-AF65-F5344CB8AC3E}">
        <p14:creationId xmlns:p14="http://schemas.microsoft.com/office/powerpoint/2010/main" val="639170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b="1" dirty="0">
                <a:solidFill>
                  <a:schemeClr val="accent5">
                    <a:lumMod val="75000"/>
                  </a:schemeClr>
                </a:solidFill>
              </a:rPr>
              <a:t>Example: Participatory Budgeting in Scotland</a:t>
            </a:r>
          </a:p>
        </p:txBody>
      </p:sp>
      <p:sp>
        <p:nvSpPr>
          <p:cNvPr id="3" name="Content Placeholder 2"/>
          <p:cNvSpPr>
            <a:spLocks noGrp="1"/>
          </p:cNvSpPr>
          <p:nvPr>
            <p:ph sz="half" idx="1"/>
          </p:nvPr>
        </p:nvSpPr>
        <p:spPr/>
        <p:txBody>
          <a:bodyPr>
            <a:normAutofit/>
          </a:bodyPr>
          <a:lstStyle/>
          <a:p>
            <a:endParaRPr lang="en-GB" dirty="0"/>
          </a:p>
          <a:p>
            <a:endParaRPr lang="en-GB" dirty="0"/>
          </a:p>
        </p:txBody>
      </p:sp>
      <p:sp>
        <p:nvSpPr>
          <p:cNvPr id="4" name="Content Placeholder 3"/>
          <p:cNvSpPr>
            <a:spLocks noGrp="1"/>
          </p:cNvSpPr>
          <p:nvPr>
            <p:ph sz="half" idx="2"/>
          </p:nvPr>
        </p:nvSpPr>
        <p:spPr>
          <a:xfrm>
            <a:off x="567056" y="1432878"/>
            <a:ext cx="8379920" cy="4300378"/>
          </a:xfrm>
        </p:spPr>
        <p:txBody>
          <a:bodyPr>
            <a:noAutofit/>
          </a:bodyPr>
          <a:lstStyle/>
          <a:p>
            <a:pPr marL="0" indent="0">
              <a:buNone/>
            </a:pPr>
            <a:r>
              <a:rPr lang="en-GB" sz="2500" b="1" i="1" dirty="0">
                <a:solidFill>
                  <a:schemeClr val="accent3">
                    <a:lumMod val="75000"/>
                  </a:schemeClr>
                </a:solidFill>
              </a:rPr>
              <a:t>Participatory Budgeting (PB) a process by which citizens decide collectively how to spend public money</a:t>
            </a:r>
          </a:p>
          <a:p>
            <a:r>
              <a:rPr lang="en-GB" sz="2500" dirty="0"/>
              <a:t>Combines two policy agendas: </a:t>
            </a:r>
            <a:r>
              <a:rPr lang="en-GB" sz="2500" b="1" dirty="0">
                <a:solidFill>
                  <a:schemeClr val="accent5">
                    <a:lumMod val="75000"/>
                  </a:schemeClr>
                </a:solidFill>
              </a:rPr>
              <a:t>community empowerment </a:t>
            </a:r>
            <a:r>
              <a:rPr lang="en-GB" sz="2500" dirty="0">
                <a:solidFill>
                  <a:schemeClr val="accent5">
                    <a:lumMod val="75000"/>
                  </a:schemeClr>
                </a:solidFill>
              </a:rPr>
              <a:t>and </a:t>
            </a:r>
            <a:r>
              <a:rPr lang="en-GB" sz="2500" b="1" dirty="0">
                <a:solidFill>
                  <a:schemeClr val="accent5">
                    <a:lumMod val="75000"/>
                  </a:schemeClr>
                </a:solidFill>
              </a:rPr>
              <a:t>social justice</a:t>
            </a:r>
            <a:r>
              <a:rPr lang="en-GB" sz="2500" dirty="0">
                <a:solidFill>
                  <a:schemeClr val="accent5">
                    <a:lumMod val="75000"/>
                  </a:schemeClr>
                </a:solidFill>
              </a:rPr>
              <a:t>. </a:t>
            </a:r>
          </a:p>
          <a:p>
            <a:r>
              <a:rPr lang="en-GB" sz="2500" dirty="0"/>
              <a:t>In 3 decades PB has grown from a local innovation in Brazil to </a:t>
            </a:r>
            <a:r>
              <a:rPr lang="en-GB" sz="2500" b="1" dirty="0">
                <a:solidFill>
                  <a:schemeClr val="accent5">
                    <a:lumMod val="75000"/>
                  </a:schemeClr>
                </a:solidFill>
              </a:rPr>
              <a:t>a global movement</a:t>
            </a:r>
          </a:p>
          <a:p>
            <a:r>
              <a:rPr lang="en-GB" sz="2500" dirty="0"/>
              <a:t>In Scotland </a:t>
            </a:r>
            <a:r>
              <a:rPr lang="en-GB" sz="2500" b="1" dirty="0">
                <a:solidFill>
                  <a:schemeClr val="accent5">
                    <a:lumMod val="75000"/>
                  </a:schemeClr>
                </a:solidFill>
              </a:rPr>
              <a:t>grassroots growth </a:t>
            </a:r>
            <a:r>
              <a:rPr lang="en-GB" sz="2500" dirty="0"/>
              <a:t>of PB - accelerated by </a:t>
            </a:r>
            <a:r>
              <a:rPr lang="en-GB" sz="2500" b="1" dirty="0">
                <a:solidFill>
                  <a:schemeClr val="accent5">
                    <a:lumMod val="75000"/>
                  </a:schemeClr>
                </a:solidFill>
              </a:rPr>
              <a:t>political, legislative and policy support </a:t>
            </a:r>
            <a:r>
              <a:rPr lang="en-GB" sz="2500" dirty="0"/>
              <a:t> (over 200 processes by 2018)</a:t>
            </a:r>
          </a:p>
          <a:p>
            <a:r>
              <a:rPr lang="en-GB" sz="2500" dirty="0"/>
              <a:t>1</a:t>
            </a:r>
            <a:r>
              <a:rPr lang="en-GB" sz="2500" baseline="30000" dirty="0"/>
              <a:t>st</a:t>
            </a:r>
            <a:r>
              <a:rPr lang="en-GB" sz="2500" dirty="0"/>
              <a:t> generation  PB – dominated by  </a:t>
            </a:r>
            <a:r>
              <a:rPr lang="en-GB" sz="2500" b="1" dirty="0">
                <a:solidFill>
                  <a:schemeClr val="accent5">
                    <a:lumMod val="75000"/>
                  </a:schemeClr>
                </a:solidFill>
              </a:rPr>
              <a:t>community grant making </a:t>
            </a:r>
          </a:p>
          <a:p>
            <a:r>
              <a:rPr lang="en-GB" sz="2500" dirty="0"/>
              <a:t>2</a:t>
            </a:r>
            <a:r>
              <a:rPr lang="en-GB" sz="2500" baseline="30000" dirty="0"/>
              <a:t>nd</a:t>
            </a:r>
            <a:r>
              <a:rPr lang="en-GB" sz="2500" dirty="0"/>
              <a:t> generation PB  aspirations for </a:t>
            </a:r>
            <a:r>
              <a:rPr lang="en-GB" sz="2500" b="1" dirty="0">
                <a:solidFill>
                  <a:schemeClr val="accent5">
                    <a:lumMod val="75000"/>
                  </a:schemeClr>
                </a:solidFill>
              </a:rPr>
              <a:t>mainstream public budgets</a:t>
            </a:r>
          </a:p>
        </p:txBody>
      </p:sp>
    </p:spTree>
    <p:extLst>
      <p:ext uri="{BB962C8B-B14F-4D97-AF65-F5344CB8AC3E}">
        <p14:creationId xmlns:p14="http://schemas.microsoft.com/office/powerpoint/2010/main" val="36511150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3533" y="5412727"/>
            <a:ext cx="8606118" cy="1084025"/>
          </a:xfrm>
        </p:spPr>
        <p:txBody>
          <a:bodyPr>
            <a:noAutofit/>
          </a:bodyPr>
          <a:lstStyle/>
          <a:p>
            <a:r>
              <a:rPr lang="en-US" sz="4000" b="1" dirty="0">
                <a:solidFill>
                  <a:srgbClr val="009999"/>
                </a:solidFill>
              </a:rPr>
              <a:t>Examples of deliberative processes: </a:t>
            </a:r>
            <a:r>
              <a:rPr lang="en-US" sz="4000" b="1" dirty="0">
                <a:solidFill>
                  <a:schemeClr val="accent6">
                    <a:lumMod val="75000"/>
                  </a:schemeClr>
                </a:solidFill>
              </a:rPr>
              <a:t>Mini-publics</a:t>
            </a:r>
            <a:br>
              <a:rPr lang="en-US" sz="4000" b="1" dirty="0">
                <a:solidFill>
                  <a:srgbClr val="009999"/>
                </a:solidFill>
              </a:rPr>
            </a:br>
            <a:endParaRPr lang="en-US" sz="4000" dirty="0">
              <a:solidFill>
                <a:srgbClr val="009999"/>
              </a:solidFill>
            </a:endParaRPr>
          </a:p>
        </p:txBody>
      </p:sp>
      <p:pic>
        <p:nvPicPr>
          <p:cNvPr id="5" name="Content Placeholder 3" descr="Iceland-Citizen Assembely.jpg"/>
          <p:cNvPicPr>
            <a:picLocks noChangeAspect="1"/>
          </p:cNvPicPr>
          <p:nvPr/>
        </p:nvPicPr>
        <p:blipFill>
          <a:blip r:embed="rId2" cstate="screen">
            <a:extLst>
              <a:ext uri="{28A0092B-C50C-407E-A947-70E740481C1C}">
                <a14:useLocalDpi xmlns:a14="http://schemas.microsoft.com/office/drawing/2010/main"/>
              </a:ext>
            </a:extLst>
          </a:blip>
          <a:srcRect l="-7568" r="-7568"/>
          <a:stretch>
            <a:fillRect/>
          </a:stretch>
        </p:blipFill>
        <p:spPr>
          <a:xfrm>
            <a:off x="144048" y="927485"/>
            <a:ext cx="3260725" cy="1885950"/>
          </a:xfrm>
          <a:prstGeom prst="rect">
            <a:avLst/>
          </a:prstGeom>
        </p:spPr>
      </p:pic>
      <p:pic>
        <p:nvPicPr>
          <p:cNvPr id="6" name="Picture 11" descr="America Speaks.jpg"/>
          <p:cNvPicPr>
            <a:picLocks noChangeAspect="1"/>
          </p:cNvPicPr>
          <p:nvPr/>
        </p:nvPicPr>
        <p:blipFill>
          <a:blip r:embed="rId3"/>
          <a:srcRect/>
          <a:stretch>
            <a:fillRect/>
          </a:stretch>
        </p:blipFill>
        <p:spPr bwMode="auto">
          <a:xfrm>
            <a:off x="5972175" y="2747496"/>
            <a:ext cx="2695575" cy="1770062"/>
          </a:xfrm>
          <a:prstGeom prst="rect">
            <a:avLst/>
          </a:prstGeom>
          <a:noFill/>
          <a:ln w="9525">
            <a:noFill/>
            <a:miter lim="800000"/>
            <a:headEnd/>
            <a:tailEnd/>
          </a:ln>
        </p:spPr>
      </p:pic>
      <p:pic>
        <p:nvPicPr>
          <p:cNvPr id="7" name="Picture 8" descr="Deliberative Poll.jpg"/>
          <p:cNvPicPr>
            <a:picLocks noChangeAspect="1"/>
          </p:cNvPicPr>
          <p:nvPr/>
        </p:nvPicPr>
        <p:blipFill>
          <a:blip r:embed="rId4"/>
          <a:srcRect/>
          <a:stretch>
            <a:fillRect/>
          </a:stretch>
        </p:blipFill>
        <p:spPr bwMode="auto">
          <a:xfrm>
            <a:off x="6119812" y="1038836"/>
            <a:ext cx="2547938" cy="1695450"/>
          </a:xfrm>
          <a:prstGeom prst="rect">
            <a:avLst/>
          </a:prstGeom>
          <a:noFill/>
          <a:ln w="9525">
            <a:noFill/>
            <a:miter lim="800000"/>
            <a:headEnd/>
            <a:tailEnd/>
          </a:ln>
        </p:spPr>
      </p:pic>
      <p:pic>
        <p:nvPicPr>
          <p:cNvPr id="8" name="Picture 13" descr="Raita Teerpu- Citizen Jury in Karnataka India 2009.jpg"/>
          <p:cNvPicPr>
            <a:picLocks noChangeAspect="1"/>
          </p:cNvPicPr>
          <p:nvPr/>
        </p:nvPicPr>
        <p:blipFill>
          <a:blip r:embed="rId5"/>
          <a:srcRect/>
          <a:stretch>
            <a:fillRect/>
          </a:stretch>
        </p:blipFill>
        <p:spPr bwMode="auto">
          <a:xfrm>
            <a:off x="938873" y="2769421"/>
            <a:ext cx="2236250" cy="2236250"/>
          </a:xfrm>
          <a:prstGeom prst="rect">
            <a:avLst/>
          </a:prstGeom>
          <a:noFill/>
          <a:ln w="9525">
            <a:noFill/>
            <a:miter lim="800000"/>
            <a:headEnd/>
            <a:tailEnd/>
          </a:ln>
        </p:spPr>
      </p:pic>
      <p:pic>
        <p:nvPicPr>
          <p:cNvPr id="9" name="Picture 6" descr="PD2.jpg"/>
          <p:cNvPicPr>
            <a:picLocks noChangeAspect="1"/>
          </p:cNvPicPr>
          <p:nvPr/>
        </p:nvPicPr>
        <p:blipFill>
          <a:blip r:embed="rId6"/>
          <a:srcRect/>
          <a:stretch>
            <a:fillRect/>
          </a:stretch>
        </p:blipFill>
        <p:spPr bwMode="auto">
          <a:xfrm>
            <a:off x="3121025" y="2734286"/>
            <a:ext cx="2851150" cy="2138363"/>
          </a:xfrm>
          <a:prstGeom prst="rect">
            <a:avLst/>
          </a:prstGeom>
          <a:noFill/>
          <a:ln w="9525">
            <a:noFill/>
            <a:miter lim="800000"/>
            <a:headEnd/>
            <a:tailEnd/>
          </a:ln>
        </p:spPr>
      </p:pic>
      <p:pic>
        <p:nvPicPr>
          <p:cNvPr id="10" name="Picture 12" descr="Citizens Jury Buckinghamshire -Department of Health.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121025" y="1135778"/>
            <a:ext cx="3103562" cy="1616075"/>
          </a:xfrm>
          <a:prstGeom prst="rect">
            <a:avLst/>
          </a:prstGeom>
          <a:noFill/>
          <a:ln w="9525">
            <a:noFill/>
            <a:miter lim="800000"/>
            <a:headEnd/>
            <a:tailEnd/>
          </a:ln>
        </p:spPr>
      </p:pic>
    </p:spTree>
    <p:extLst>
      <p:ext uri="{BB962C8B-B14F-4D97-AF65-F5344CB8AC3E}">
        <p14:creationId xmlns:p14="http://schemas.microsoft.com/office/powerpoint/2010/main" val="2328822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009999"/>
                </a:solidFill>
              </a:rPr>
              <a:t>What is a ‘mini-public’?</a:t>
            </a:r>
          </a:p>
        </p:txBody>
      </p:sp>
      <p:sp>
        <p:nvSpPr>
          <p:cNvPr id="3" name="Content Placeholder 2"/>
          <p:cNvSpPr>
            <a:spLocks noGrp="1"/>
          </p:cNvSpPr>
          <p:nvPr>
            <p:ph sz="half" idx="1"/>
          </p:nvPr>
        </p:nvSpPr>
        <p:spPr>
          <a:xfrm>
            <a:off x="1172679" y="1988840"/>
            <a:ext cx="6929224" cy="3307506"/>
          </a:xfrm>
        </p:spPr>
        <p:txBody>
          <a:bodyPr>
            <a:noAutofit/>
          </a:bodyPr>
          <a:lstStyle/>
          <a:p>
            <a:pPr marL="0" indent="0" algn="ctr">
              <a:spcBef>
                <a:spcPts val="0"/>
              </a:spcBef>
              <a:buNone/>
            </a:pPr>
            <a:r>
              <a:rPr lang="en-GB" sz="3200" b="1" i="1" dirty="0">
                <a:solidFill>
                  <a:schemeClr val="accent3">
                    <a:lumMod val="75000"/>
                  </a:schemeClr>
                </a:solidFill>
              </a:rPr>
              <a:t>‘minipopulus’ - an assembly of citizens, demographically representative of the larger  population, brought together to learn and deliberate on a topic in order to inform public opinion and </a:t>
            </a:r>
          </a:p>
          <a:p>
            <a:pPr marL="0" indent="0" algn="ctr">
              <a:spcBef>
                <a:spcPts val="0"/>
              </a:spcBef>
              <a:buNone/>
            </a:pPr>
            <a:r>
              <a:rPr lang="en-GB" sz="3200" b="1" i="1" dirty="0">
                <a:solidFill>
                  <a:schemeClr val="accent3">
                    <a:lumMod val="75000"/>
                  </a:schemeClr>
                </a:solidFill>
              </a:rPr>
              <a:t>decision-making  </a:t>
            </a:r>
          </a:p>
          <a:p>
            <a:pPr marL="0" indent="0" algn="ctr">
              <a:buNone/>
            </a:pPr>
            <a:r>
              <a:rPr lang="en-GB" sz="1800" dirty="0">
                <a:solidFill>
                  <a:schemeClr val="accent3">
                    <a:lumMod val="75000"/>
                  </a:schemeClr>
                </a:solidFill>
              </a:rPr>
              <a:t>(Dahl, 1989)</a:t>
            </a:r>
            <a:endParaRPr lang="en-GB" sz="1800" dirty="0"/>
          </a:p>
        </p:txBody>
      </p:sp>
    </p:spTree>
    <p:extLst>
      <p:ext uri="{BB962C8B-B14F-4D97-AF65-F5344CB8AC3E}">
        <p14:creationId xmlns:p14="http://schemas.microsoft.com/office/powerpoint/2010/main" val="37901025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266700" y="208384"/>
            <a:ext cx="8610600" cy="628328"/>
          </a:xfrm>
        </p:spPr>
        <p:txBody>
          <a:bodyPr>
            <a:normAutofit fontScale="90000"/>
          </a:bodyPr>
          <a:lstStyle/>
          <a:p>
            <a:r>
              <a:rPr lang="en-GB" sz="3600" b="1" dirty="0">
                <a:solidFill>
                  <a:srgbClr val="009999"/>
                </a:solidFill>
              </a:rPr>
              <a:t>Mini-publics: Key features of the process</a:t>
            </a:r>
          </a:p>
        </p:txBody>
      </p:sp>
      <p:sp>
        <p:nvSpPr>
          <p:cNvPr id="3" name="Content Placeholder 2"/>
          <p:cNvSpPr>
            <a:spLocks noGrp="1"/>
          </p:cNvSpPr>
          <p:nvPr>
            <p:ph idx="1"/>
          </p:nvPr>
        </p:nvSpPr>
        <p:spPr>
          <a:xfrm>
            <a:off x="0" y="836712"/>
            <a:ext cx="9144000" cy="6021288"/>
          </a:xfrm>
          <a:solidFill>
            <a:schemeClr val="accent1">
              <a:lumMod val="60000"/>
              <a:lumOff val="40000"/>
            </a:schemeClr>
          </a:solidFill>
        </p:spPr>
        <p:txBody>
          <a:bodyPr>
            <a:normAutofit lnSpcReduction="10000"/>
          </a:bodyPr>
          <a:lstStyle/>
          <a:p>
            <a:r>
              <a:rPr lang="en-US" sz="3200" b="1" u="sng" dirty="0">
                <a:solidFill>
                  <a:schemeClr val="bg1"/>
                </a:solidFill>
              </a:rPr>
              <a:t>Selection: </a:t>
            </a:r>
            <a:r>
              <a:rPr lang="en-US" sz="2400" dirty="0"/>
              <a:t>p</a:t>
            </a:r>
            <a:r>
              <a:rPr lang="en-GB" sz="2400" dirty="0" err="1"/>
              <a:t>articipants</a:t>
            </a:r>
            <a:r>
              <a:rPr lang="en-GB" sz="2400" dirty="0"/>
              <a:t> selected randomly or quasi-randomly (often stratified sampling)</a:t>
            </a:r>
          </a:p>
          <a:p>
            <a:r>
              <a:rPr lang="en-GB" sz="3200" b="1" u="sng" dirty="0">
                <a:solidFill>
                  <a:schemeClr val="bg1"/>
                </a:solidFill>
              </a:rPr>
              <a:t>Lowering barriers to participation: </a:t>
            </a:r>
            <a:r>
              <a:rPr lang="en-GB" sz="2400" dirty="0"/>
              <a:t>e.g. stipend, childcare, transport, </a:t>
            </a:r>
            <a:r>
              <a:rPr lang="en-GB" sz="2400" dirty="0" err="1"/>
              <a:t>accomodation</a:t>
            </a:r>
            <a:endParaRPr lang="en-GB" sz="2400" dirty="0"/>
          </a:p>
          <a:p>
            <a:r>
              <a:rPr lang="en-GB" sz="3200" b="1" u="sng" dirty="0">
                <a:solidFill>
                  <a:schemeClr val="bg1"/>
                </a:solidFill>
              </a:rPr>
              <a:t>Facilitation: </a:t>
            </a:r>
            <a:r>
              <a:rPr lang="en-GB" sz="2400" dirty="0"/>
              <a:t>fostering deliberative dynamics and dialogic communication</a:t>
            </a:r>
          </a:p>
          <a:p>
            <a:r>
              <a:rPr lang="en-GB" b="1" u="sng" dirty="0">
                <a:solidFill>
                  <a:schemeClr val="bg1"/>
                </a:solidFill>
              </a:rPr>
              <a:t>L</a:t>
            </a:r>
            <a:r>
              <a:rPr lang="en-US" b="1" u="sng" dirty="0" err="1">
                <a:solidFill>
                  <a:schemeClr val="bg1"/>
                </a:solidFill>
              </a:rPr>
              <a:t>e</a:t>
            </a:r>
            <a:r>
              <a:rPr lang="en-GB" b="1" u="sng" dirty="0" err="1">
                <a:solidFill>
                  <a:schemeClr val="bg1"/>
                </a:solidFill>
              </a:rPr>
              <a:t>arning</a:t>
            </a:r>
            <a:r>
              <a:rPr lang="en-GB" b="1" u="sng" dirty="0">
                <a:solidFill>
                  <a:schemeClr val="bg1"/>
                </a:solidFill>
              </a:rPr>
              <a:t> phase: </a:t>
            </a:r>
            <a:r>
              <a:rPr lang="en-GB" sz="2400" dirty="0"/>
              <a:t>participants call in  contributors/‘witnesses’ to present testimonies and evidence: activists, stakeholders, experts,  politicians, civil society, business…</a:t>
            </a:r>
          </a:p>
          <a:p>
            <a:r>
              <a:rPr lang="en-GB" sz="3200" b="1" u="sng" dirty="0">
                <a:solidFill>
                  <a:schemeClr val="bg1"/>
                </a:solidFill>
              </a:rPr>
              <a:t>Deliberative phase: </a:t>
            </a:r>
            <a:r>
              <a:rPr lang="en-GB" sz="2400" dirty="0"/>
              <a:t>participants deliberate in light of evidence and testimonies </a:t>
            </a:r>
            <a:r>
              <a:rPr lang="en-GB" sz="2400" dirty="0">
                <a:solidFill>
                  <a:srgbClr val="FFFFFF"/>
                </a:solidFill>
              </a:rPr>
              <a:t>&gt; re-examining own preferences/views/positions</a:t>
            </a:r>
          </a:p>
          <a:p>
            <a:r>
              <a:rPr lang="en-GB" sz="3200" b="1" u="sng" dirty="0">
                <a:solidFill>
                  <a:schemeClr val="bg1"/>
                </a:solidFill>
              </a:rPr>
              <a:t>Decision-making phase: </a:t>
            </a:r>
            <a:r>
              <a:rPr lang="en-GB" sz="2400" dirty="0"/>
              <a:t>reasoned conclusions or recommendations made after considered judgement</a:t>
            </a:r>
          </a:p>
        </p:txBody>
      </p:sp>
    </p:spTree>
    <p:extLst>
      <p:ext uri="{BB962C8B-B14F-4D97-AF65-F5344CB8AC3E}">
        <p14:creationId xmlns:p14="http://schemas.microsoft.com/office/powerpoint/2010/main" val="142188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3212976"/>
            <a:ext cx="4320480" cy="3462228"/>
          </a:xfrm>
        </p:spPr>
        <p:txBody>
          <a:bodyPr>
            <a:normAutofit/>
          </a:bodyPr>
          <a:lstStyle/>
          <a:p>
            <a:pPr marL="457200" lvl="1" indent="0">
              <a:lnSpc>
                <a:spcPct val="70000"/>
              </a:lnSpc>
              <a:spcAft>
                <a:spcPts val="1200"/>
              </a:spcAft>
              <a:buNone/>
            </a:pPr>
            <a:r>
              <a:rPr lang="en-GB" sz="5400" dirty="0">
                <a:solidFill>
                  <a:srgbClr val="77933C"/>
                </a:solidFill>
              </a:rPr>
              <a:t>community engagement  </a:t>
            </a:r>
          </a:p>
          <a:p>
            <a:pPr marL="457200" lvl="1" indent="0">
              <a:lnSpc>
                <a:spcPct val="70000"/>
              </a:lnSpc>
              <a:spcAft>
                <a:spcPts val="1200"/>
              </a:spcAft>
              <a:buNone/>
            </a:pPr>
            <a:r>
              <a:rPr lang="en-GB" sz="5400" dirty="0">
                <a:solidFill>
                  <a:schemeClr val="accent5">
                    <a:lumMod val="75000"/>
                  </a:schemeClr>
                </a:solidFill>
              </a:rPr>
              <a:t>in context</a:t>
            </a:r>
            <a:endParaRPr lang="en-GB" sz="5400" dirty="0"/>
          </a:p>
        </p:txBody>
      </p:sp>
      <p:pic>
        <p:nvPicPr>
          <p:cNvPr id="6" name="Picture 5">
            <a:extLst>
              <a:ext uri="{FF2B5EF4-FFF2-40B4-BE49-F238E27FC236}">
                <a16:creationId xmlns:a16="http://schemas.microsoft.com/office/drawing/2014/main" id="{815F2934-9976-1D4B-A440-F96B3E384C32}"/>
              </a:ext>
            </a:extLst>
          </p:cNvPr>
          <p:cNvPicPr>
            <a:picLocks noChangeAspect="1"/>
          </p:cNvPicPr>
          <p:nvPr/>
        </p:nvPicPr>
        <p:blipFill rotWithShape="1">
          <a:blip r:embed="rId3"/>
          <a:srcRect l="25752" r="25573"/>
          <a:stretch/>
        </p:blipFill>
        <p:spPr>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42347538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22887-CB16-274D-BD16-24C2C39176A8}"/>
              </a:ext>
            </a:extLst>
          </p:cNvPr>
          <p:cNvSpPr>
            <a:spLocks noGrp="1"/>
          </p:cNvSpPr>
          <p:nvPr>
            <p:ph type="title"/>
          </p:nvPr>
        </p:nvSpPr>
        <p:spPr>
          <a:xfrm>
            <a:off x="512618" y="911947"/>
            <a:ext cx="4951141" cy="784728"/>
          </a:xfrm>
        </p:spPr>
        <p:txBody>
          <a:bodyPr>
            <a:normAutofit fontScale="90000"/>
          </a:bodyPr>
          <a:lstStyle/>
          <a:p>
            <a:pPr algn="l"/>
            <a:r>
              <a:rPr lang="en-GB" dirty="0">
                <a:solidFill>
                  <a:schemeClr val="accent3">
                    <a:lumMod val="75000"/>
                  </a:schemeClr>
                </a:solidFill>
              </a:rPr>
              <a:t>The City of Melbourne </a:t>
            </a:r>
            <a:br>
              <a:rPr lang="en-GB" dirty="0">
                <a:solidFill>
                  <a:schemeClr val="accent3">
                    <a:lumMod val="75000"/>
                  </a:schemeClr>
                </a:solidFill>
              </a:rPr>
            </a:br>
            <a:r>
              <a:rPr lang="en-GB" b="1" dirty="0">
                <a:solidFill>
                  <a:schemeClr val="accent3">
                    <a:lumMod val="75000"/>
                  </a:schemeClr>
                </a:solidFill>
              </a:rPr>
              <a:t>People’s Panel </a:t>
            </a:r>
            <a:r>
              <a:rPr lang="en-GB" dirty="0">
                <a:solidFill>
                  <a:schemeClr val="accent3">
                    <a:lumMod val="75000"/>
                  </a:schemeClr>
                </a:solidFill>
              </a:rPr>
              <a:t>(2014)</a:t>
            </a:r>
          </a:p>
        </p:txBody>
      </p:sp>
      <p:sp>
        <p:nvSpPr>
          <p:cNvPr id="3" name="Content Placeholder 2">
            <a:extLst>
              <a:ext uri="{FF2B5EF4-FFF2-40B4-BE49-F238E27FC236}">
                <a16:creationId xmlns:a16="http://schemas.microsoft.com/office/drawing/2014/main" id="{026B3DFF-5668-394E-BBA6-87965D003184}"/>
              </a:ext>
            </a:extLst>
          </p:cNvPr>
          <p:cNvSpPr>
            <a:spLocks noGrp="1"/>
          </p:cNvSpPr>
          <p:nvPr>
            <p:ph idx="1"/>
          </p:nvPr>
        </p:nvSpPr>
        <p:spPr>
          <a:xfrm>
            <a:off x="223025" y="2464421"/>
            <a:ext cx="8642194" cy="4393579"/>
          </a:xfrm>
        </p:spPr>
        <p:txBody>
          <a:bodyPr>
            <a:normAutofit fontScale="85000" lnSpcReduction="10000"/>
          </a:bodyPr>
          <a:lstStyle/>
          <a:p>
            <a:r>
              <a:rPr lang="en-GB" sz="2800" b="1" dirty="0">
                <a:solidFill>
                  <a:schemeClr val="accent5">
                    <a:lumMod val="75000"/>
                  </a:schemeClr>
                </a:solidFill>
              </a:rPr>
              <a:t>Composition: </a:t>
            </a:r>
            <a:r>
              <a:rPr lang="en-GB" sz="2800" dirty="0"/>
              <a:t>43 members randomly selected from the population (50/50 split between residents and business owners)</a:t>
            </a:r>
          </a:p>
          <a:p>
            <a:r>
              <a:rPr lang="en-GB" sz="2800" b="1" dirty="0">
                <a:solidFill>
                  <a:schemeClr val="accent5">
                    <a:lumMod val="75000"/>
                  </a:schemeClr>
                </a:solidFill>
              </a:rPr>
              <a:t>Task: </a:t>
            </a:r>
            <a:r>
              <a:rPr lang="en-GB" sz="2800" dirty="0"/>
              <a:t>scrutinise 10-year financial plan worth $5 Billion (in light of $1.2 Billion gap)</a:t>
            </a:r>
          </a:p>
          <a:p>
            <a:r>
              <a:rPr lang="en-GB" sz="2800" b="1" dirty="0">
                <a:solidFill>
                  <a:schemeClr val="accent5">
                    <a:lumMod val="75000"/>
                  </a:schemeClr>
                </a:solidFill>
              </a:rPr>
              <a:t>Principles</a:t>
            </a:r>
            <a:r>
              <a:rPr lang="en-GB" sz="2800" dirty="0"/>
              <a:t> provided by the Municipality: to be specific, realistic and forward thinking and for their ideas to be sustainable, achievable, relevant to the challenges and to add value to the city</a:t>
            </a:r>
          </a:p>
          <a:p>
            <a:r>
              <a:rPr lang="en-GB" sz="2800" b="1" dirty="0">
                <a:solidFill>
                  <a:schemeClr val="accent5">
                    <a:lumMod val="75000"/>
                  </a:schemeClr>
                </a:solidFill>
              </a:rPr>
              <a:t>Broader community and stakeholder engagement</a:t>
            </a:r>
            <a:r>
              <a:rPr lang="en-GB" sz="2800" dirty="0"/>
              <a:t> process feeding into the Panel</a:t>
            </a:r>
          </a:p>
          <a:p>
            <a:r>
              <a:rPr lang="en-GB" sz="2800" b="1" dirty="0">
                <a:solidFill>
                  <a:schemeClr val="accent5">
                    <a:lumMod val="75000"/>
                  </a:schemeClr>
                </a:solidFill>
              </a:rPr>
              <a:t>Result: </a:t>
            </a:r>
            <a:r>
              <a:rPr lang="en-GB" sz="2800" dirty="0"/>
              <a:t>11 recommendations embedded the Council’s 10-year financial plan, including </a:t>
            </a:r>
            <a:r>
              <a:rPr lang="en-GB" sz="2800" b="1" dirty="0">
                <a:solidFill>
                  <a:schemeClr val="accent3">
                    <a:lumMod val="75000"/>
                  </a:schemeClr>
                </a:solidFill>
              </a:rPr>
              <a:t>spending </a:t>
            </a:r>
            <a:r>
              <a:rPr lang="en-GB" sz="2800" b="1" i="1" u="sng" dirty="0">
                <a:solidFill>
                  <a:schemeClr val="accent3">
                    <a:lumMod val="75000"/>
                  </a:schemeClr>
                </a:solidFill>
              </a:rPr>
              <a:t>and</a:t>
            </a:r>
            <a:r>
              <a:rPr lang="en-GB" sz="2800" b="1" dirty="0">
                <a:solidFill>
                  <a:schemeClr val="accent3">
                    <a:lumMod val="75000"/>
                  </a:schemeClr>
                </a:solidFill>
              </a:rPr>
              <a:t> revenue </a:t>
            </a:r>
            <a:r>
              <a:rPr lang="en-GB" sz="2800" dirty="0"/>
              <a:t>priorities</a:t>
            </a:r>
          </a:p>
          <a:p>
            <a:endParaRPr lang="en-GB" sz="2800" dirty="0"/>
          </a:p>
        </p:txBody>
      </p:sp>
      <p:pic>
        <p:nvPicPr>
          <p:cNvPr id="5" name="Picture 4">
            <a:extLst>
              <a:ext uri="{FF2B5EF4-FFF2-40B4-BE49-F238E27FC236}">
                <a16:creationId xmlns:a16="http://schemas.microsoft.com/office/drawing/2014/main" id="{7E600BA4-FAB7-354A-BF34-8939DCFC88CD}"/>
              </a:ext>
            </a:extLst>
          </p:cNvPr>
          <p:cNvPicPr>
            <a:picLocks noChangeAspect="1"/>
          </p:cNvPicPr>
          <p:nvPr/>
        </p:nvPicPr>
        <p:blipFill>
          <a:blip r:embed="rId2"/>
          <a:stretch>
            <a:fillRect/>
          </a:stretch>
        </p:blipFill>
        <p:spPr>
          <a:xfrm>
            <a:off x="5609062" y="74571"/>
            <a:ext cx="3256157" cy="2166825"/>
          </a:xfrm>
          <a:prstGeom prst="rect">
            <a:avLst/>
          </a:prstGeom>
        </p:spPr>
      </p:pic>
    </p:spTree>
    <p:extLst>
      <p:ext uri="{BB962C8B-B14F-4D97-AF65-F5344CB8AC3E}">
        <p14:creationId xmlns:p14="http://schemas.microsoft.com/office/powerpoint/2010/main" val="42483871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660" y="132652"/>
            <a:ext cx="7886700" cy="1325563"/>
          </a:xfrm>
        </p:spPr>
        <p:txBody>
          <a:bodyPr>
            <a:normAutofit/>
          </a:bodyPr>
          <a:lstStyle/>
          <a:p>
            <a:r>
              <a:rPr lang="en-US" dirty="0">
                <a:solidFill>
                  <a:srgbClr val="009999"/>
                </a:solidFill>
              </a:rPr>
              <a:t>More examples</a:t>
            </a:r>
          </a:p>
        </p:txBody>
      </p:sp>
      <p:sp>
        <p:nvSpPr>
          <p:cNvPr id="3" name="Content Placeholder 2"/>
          <p:cNvSpPr>
            <a:spLocks noGrp="1"/>
          </p:cNvSpPr>
          <p:nvPr>
            <p:ph idx="1"/>
          </p:nvPr>
        </p:nvSpPr>
        <p:spPr>
          <a:xfrm>
            <a:off x="537606" y="1465690"/>
            <a:ext cx="8068788" cy="4973582"/>
          </a:xfrm>
        </p:spPr>
        <p:txBody>
          <a:bodyPr>
            <a:normAutofit fontScale="92500" lnSpcReduction="20000"/>
          </a:bodyPr>
          <a:lstStyle/>
          <a:p>
            <a:pPr marL="0" indent="0">
              <a:buNone/>
            </a:pPr>
            <a:r>
              <a:rPr lang="en-GB" b="1" dirty="0">
                <a:solidFill>
                  <a:srgbClr val="009999"/>
                </a:solidFill>
              </a:rPr>
              <a:t>Mini-publics for community budgeting:</a:t>
            </a:r>
          </a:p>
          <a:p>
            <a:r>
              <a:rPr lang="en-GB" dirty="0">
                <a:solidFill>
                  <a:schemeClr val="accent6">
                    <a:lumMod val="75000"/>
                  </a:schemeClr>
                </a:solidFill>
              </a:rPr>
              <a:t>North Marr in Aberdeenshire </a:t>
            </a:r>
            <a:r>
              <a:rPr lang="en-GB" u="sng" dirty="0">
                <a:hlinkClick r:id="rId2"/>
              </a:rPr>
              <a:t>https://participedia.net/case/5640</a:t>
            </a:r>
            <a:r>
              <a:rPr lang="en-GB" dirty="0"/>
              <a:t> </a:t>
            </a:r>
          </a:p>
          <a:p>
            <a:r>
              <a:rPr lang="en-GB" dirty="0"/>
              <a:t> </a:t>
            </a:r>
            <a:r>
              <a:rPr lang="en-GB" dirty="0">
                <a:solidFill>
                  <a:schemeClr val="accent6">
                    <a:lumMod val="75000"/>
                  </a:schemeClr>
                </a:solidFill>
              </a:rPr>
              <a:t>Barking and Dagenham   :</a:t>
            </a:r>
            <a:endParaRPr lang="en-GB" dirty="0"/>
          </a:p>
          <a:p>
            <a:r>
              <a:rPr lang="en-GB" u="sng" dirty="0">
                <a:hlinkClick r:id="rId3"/>
              </a:rPr>
              <a:t>https://www.involve.org.uk/resources/blog/opinion/what-citizen-participatory-grant-making-barking-and-dagenham</a:t>
            </a:r>
            <a:endParaRPr lang="en-GB" dirty="0"/>
          </a:p>
          <a:p>
            <a:pPr marL="0" indent="0">
              <a:buNone/>
            </a:pPr>
            <a:endParaRPr lang="en-US" sz="3200" dirty="0">
              <a:solidFill>
                <a:schemeClr val="accent6">
                  <a:lumMod val="75000"/>
                </a:schemeClr>
              </a:solidFill>
            </a:endParaRPr>
          </a:p>
          <a:p>
            <a:pPr marL="0" indent="0">
              <a:buNone/>
            </a:pPr>
            <a:r>
              <a:rPr lang="en-GB" b="1" dirty="0">
                <a:solidFill>
                  <a:srgbClr val="00C5C7"/>
                </a:solidFill>
              </a:rPr>
              <a:t>WWS mini-publics examples and resources: </a:t>
            </a:r>
            <a:r>
              <a:rPr lang="en-GB" dirty="0">
                <a:hlinkClick r:id="rId4"/>
              </a:rPr>
              <a:t>http://whatworksscotland.ac.uk/topics/mini-publics/</a:t>
            </a:r>
            <a:r>
              <a:rPr lang="en-GB" dirty="0"/>
              <a:t>  </a:t>
            </a:r>
            <a:endParaRPr lang="en-GB" dirty="0">
              <a:solidFill>
                <a:srgbClr val="009999"/>
              </a:solidFill>
            </a:endParaRPr>
          </a:p>
          <a:p>
            <a:pPr marL="0" indent="0">
              <a:buNone/>
            </a:pPr>
            <a:endParaRPr lang="en-US" sz="3200" dirty="0">
              <a:solidFill>
                <a:schemeClr val="accent6">
                  <a:lumMod val="75000"/>
                </a:schemeClr>
              </a:solidFill>
            </a:endParaRPr>
          </a:p>
          <a:p>
            <a:endParaRPr lang="en-US" sz="3200" dirty="0">
              <a:solidFill>
                <a:schemeClr val="accent6">
                  <a:lumMod val="75000"/>
                </a:schemeClr>
              </a:solidFill>
            </a:endParaRPr>
          </a:p>
        </p:txBody>
      </p:sp>
    </p:spTree>
    <p:extLst>
      <p:ext uri="{BB962C8B-B14F-4D97-AF65-F5344CB8AC3E}">
        <p14:creationId xmlns:p14="http://schemas.microsoft.com/office/powerpoint/2010/main" val="1739049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4829"/>
            <a:ext cx="8229600" cy="685800"/>
          </a:xfrm>
        </p:spPr>
        <p:txBody>
          <a:bodyPr>
            <a:noAutofit/>
          </a:bodyPr>
          <a:lstStyle/>
          <a:p>
            <a:br>
              <a:rPr lang="en-GB" sz="2000" b="1" dirty="0">
                <a:solidFill>
                  <a:schemeClr val="accent3">
                    <a:lumMod val="75000"/>
                  </a:schemeClr>
                </a:solidFill>
              </a:rPr>
            </a:br>
            <a:r>
              <a:rPr lang="en-GB" sz="2000" b="1" dirty="0">
                <a:solidFill>
                  <a:schemeClr val="accent3">
                    <a:lumMod val="75000"/>
                  </a:schemeClr>
                </a:solidFill>
              </a:rPr>
              <a:t>Growing community of practice in Scotland and around the world</a:t>
            </a:r>
            <a:br>
              <a:rPr lang="en-GB" sz="2000" b="1" dirty="0">
                <a:solidFill>
                  <a:schemeClr val="accent3">
                    <a:lumMod val="75000"/>
                  </a:schemeClr>
                </a:solidFill>
              </a:rPr>
            </a:br>
            <a:endParaRPr lang="en-GB" sz="2000" dirty="0">
              <a:solidFill>
                <a:schemeClr val="accent3">
                  <a:lumMod val="75000"/>
                </a:schemeClr>
              </a:solidFill>
            </a:endParaRPr>
          </a:p>
        </p:txBody>
      </p:sp>
      <p:sp>
        <p:nvSpPr>
          <p:cNvPr id="3" name="Content Placeholder 2"/>
          <p:cNvSpPr>
            <a:spLocks noGrp="1"/>
          </p:cNvSpPr>
          <p:nvPr>
            <p:ph idx="1"/>
          </p:nvPr>
        </p:nvSpPr>
        <p:spPr>
          <a:xfrm>
            <a:off x="457200" y="914400"/>
            <a:ext cx="8229600" cy="5943600"/>
          </a:xfrm>
        </p:spPr>
        <p:txBody>
          <a:bodyPr>
            <a:normAutofit fontScale="40000" lnSpcReduction="20000"/>
          </a:bodyPr>
          <a:lstStyle/>
          <a:p>
            <a:pPr>
              <a:spcBef>
                <a:spcPts val="600"/>
              </a:spcBef>
              <a:spcAft>
                <a:spcPts val="600"/>
              </a:spcAft>
            </a:pPr>
            <a:r>
              <a:rPr lang="en-GB" dirty="0">
                <a:latin typeface="Helvetica" pitchFamily="2" charset="0"/>
                <a:ea typeface="MS ??"/>
                <a:cs typeface="Times New Roman" panose="02020603050405020304" pitchFamily="18" charset="0"/>
              </a:rPr>
              <a:t>Citizen Participation Network </a:t>
            </a:r>
            <a:r>
              <a:rPr lang="en-GB" u="sng" dirty="0">
                <a:solidFill>
                  <a:srgbClr val="0000FF"/>
                </a:solidFill>
                <a:latin typeface="Helvetica" pitchFamily="2" charset="0"/>
                <a:ea typeface="MS ??"/>
                <a:cs typeface="Times New Roman" panose="02020603050405020304" pitchFamily="18" charset="0"/>
                <a:hlinkClick r:id="rId2">
                  <a:extLst>
                    <a:ext uri="{A12FA001-AC4F-418D-AE19-62706E023703}">
                      <ahyp:hlinkClr xmlns:ahyp="http://schemas.microsoft.com/office/drawing/2018/hyperlinkcolor" val="tx"/>
                    </a:ext>
                  </a:extLst>
                </a:hlinkClick>
              </a:rPr>
              <a:t>http://www.aog.ed.ac.uk/engagement/citizen_participation_network</a:t>
            </a:r>
            <a:r>
              <a:rPr lang="en-GB" dirty="0">
                <a:latin typeface="Helvetica" pitchFamily="2" charset="0"/>
                <a:ea typeface="MS ??"/>
                <a:cs typeface="Times New Roman" panose="02020603050405020304" pitchFamily="18" charset="0"/>
              </a:rPr>
              <a:t> </a:t>
            </a:r>
          </a:p>
          <a:p>
            <a:pPr algn="just">
              <a:spcBef>
                <a:spcPts val="600"/>
              </a:spcBef>
              <a:spcAft>
                <a:spcPts val="600"/>
              </a:spcAft>
            </a:pPr>
            <a:r>
              <a:rPr lang="en-GB" dirty="0">
                <a:latin typeface="Helvetica" pitchFamily="2" charset="0"/>
                <a:ea typeface="MS ??"/>
                <a:cs typeface="Times New Roman" panose="02020603050405020304" pitchFamily="18" charset="0"/>
              </a:rPr>
              <a:t>Scottish Health Council </a:t>
            </a:r>
            <a:r>
              <a:rPr lang="en-GB" u="sng" dirty="0">
                <a:solidFill>
                  <a:srgbClr val="0000FF"/>
                </a:solidFill>
                <a:latin typeface="Helvetica" pitchFamily="2" charset="0"/>
                <a:ea typeface="MS ??"/>
                <a:cs typeface="Times New Roman" panose="02020603050405020304" pitchFamily="18" charset="0"/>
                <a:hlinkClick r:id="rId3">
                  <a:extLst>
                    <a:ext uri="{A12FA001-AC4F-418D-AE19-62706E023703}">
                      <ahyp:hlinkClr xmlns:ahyp="http://schemas.microsoft.com/office/drawing/2018/hyperlinkcolor" val="tx"/>
                    </a:ext>
                  </a:extLst>
                </a:hlinkClick>
              </a:rPr>
              <a:t>www.scottishhealthcouncil.org/home.aspx</a:t>
            </a:r>
            <a:r>
              <a:rPr lang="en-GB" dirty="0">
                <a:latin typeface="Helvetica" pitchFamily="2" charset="0"/>
                <a:ea typeface="MS ??"/>
                <a:cs typeface="Times New Roman" panose="02020603050405020304" pitchFamily="18" charset="0"/>
              </a:rPr>
              <a:t> </a:t>
            </a:r>
          </a:p>
          <a:p>
            <a:pPr algn="just">
              <a:spcBef>
                <a:spcPts val="600"/>
              </a:spcBef>
              <a:spcAft>
                <a:spcPts val="600"/>
              </a:spcAft>
            </a:pPr>
            <a:r>
              <a:rPr lang="en-GB" dirty="0">
                <a:latin typeface="Helvetica" pitchFamily="2" charset="0"/>
                <a:ea typeface="MS ??"/>
                <a:cs typeface="Times New Roman" panose="02020603050405020304" pitchFamily="18" charset="0"/>
              </a:rPr>
              <a:t>Involve (UK) </a:t>
            </a:r>
            <a:r>
              <a:rPr lang="en-GB" u="sng" dirty="0">
                <a:solidFill>
                  <a:srgbClr val="0000FF"/>
                </a:solidFill>
                <a:latin typeface="Helvetica" pitchFamily="2" charset="0"/>
                <a:ea typeface="MS ??"/>
                <a:cs typeface="Times New Roman" panose="02020603050405020304" pitchFamily="18" charset="0"/>
                <a:hlinkClick r:id="rId4">
                  <a:extLst>
                    <a:ext uri="{A12FA001-AC4F-418D-AE19-62706E023703}">
                      <ahyp:hlinkClr xmlns:ahyp="http://schemas.microsoft.com/office/drawing/2018/hyperlinkcolor" val="tx"/>
                    </a:ext>
                  </a:extLst>
                </a:hlinkClick>
              </a:rPr>
              <a:t>www.involve.org.uk</a:t>
            </a:r>
            <a:r>
              <a:rPr lang="en-GB" dirty="0">
                <a:latin typeface="Helvetica" pitchFamily="2" charset="0"/>
                <a:ea typeface="MS ??"/>
                <a:cs typeface="Times New Roman" panose="02020603050405020304" pitchFamily="18" charset="0"/>
              </a:rPr>
              <a:t> </a:t>
            </a:r>
          </a:p>
          <a:p>
            <a:pPr algn="just">
              <a:spcBef>
                <a:spcPts val="600"/>
              </a:spcBef>
              <a:spcAft>
                <a:spcPts val="600"/>
              </a:spcAft>
            </a:pPr>
            <a:r>
              <a:rPr lang="en-GB" dirty="0">
                <a:latin typeface="Helvetica" pitchFamily="2" charset="0"/>
                <a:ea typeface="MS ??"/>
                <a:cs typeface="Times New Roman" panose="02020603050405020304" pitchFamily="18" charset="0"/>
              </a:rPr>
              <a:t>Participatory Budgeting Scotland </a:t>
            </a:r>
            <a:r>
              <a:rPr lang="en-GB" u="sng" dirty="0">
                <a:solidFill>
                  <a:srgbClr val="0000FF"/>
                </a:solidFill>
                <a:latin typeface="Helvetica" pitchFamily="2" charset="0"/>
                <a:ea typeface="MS ??"/>
                <a:cs typeface="Times New Roman" panose="02020603050405020304" pitchFamily="18" charset="0"/>
                <a:hlinkClick r:id="rId5">
                  <a:extLst>
                    <a:ext uri="{A12FA001-AC4F-418D-AE19-62706E023703}">
                      <ahyp:hlinkClr xmlns:ahyp="http://schemas.microsoft.com/office/drawing/2018/hyperlinkcolor" val="tx"/>
                    </a:ext>
                  </a:extLst>
                </a:hlinkClick>
              </a:rPr>
              <a:t>http://pbscotland.scot</a:t>
            </a:r>
            <a:r>
              <a:rPr lang="en-GB" dirty="0">
                <a:latin typeface="Helvetica" pitchFamily="2" charset="0"/>
                <a:ea typeface="MS ??"/>
                <a:cs typeface="Times New Roman" panose="02020603050405020304" pitchFamily="18" charset="0"/>
              </a:rPr>
              <a:t> </a:t>
            </a:r>
          </a:p>
          <a:p>
            <a:pPr algn="just">
              <a:spcBef>
                <a:spcPts val="600"/>
              </a:spcBef>
              <a:spcAft>
                <a:spcPts val="600"/>
              </a:spcAft>
            </a:pPr>
            <a:r>
              <a:rPr lang="en-GB" dirty="0">
                <a:latin typeface="Helvetica" pitchFamily="2" charset="0"/>
                <a:ea typeface="MS ??"/>
                <a:cs typeface="Times New Roman" panose="02020603050405020304" pitchFamily="18" charset="0"/>
              </a:rPr>
              <a:t>Engage 2020 Action Catalogue </a:t>
            </a:r>
            <a:r>
              <a:rPr lang="en-GB" u="sng" dirty="0">
                <a:solidFill>
                  <a:srgbClr val="0000FF"/>
                </a:solidFill>
                <a:latin typeface="Helvetica" pitchFamily="2" charset="0"/>
                <a:ea typeface="MS ??"/>
                <a:cs typeface="Times New Roman" panose="02020603050405020304" pitchFamily="18" charset="0"/>
                <a:hlinkClick r:id="rId6">
                  <a:extLst>
                    <a:ext uri="{A12FA001-AC4F-418D-AE19-62706E023703}">
                      <ahyp:hlinkClr xmlns:ahyp="http://schemas.microsoft.com/office/drawing/2018/hyperlinkcolor" val="tx"/>
                    </a:ext>
                  </a:extLst>
                </a:hlinkClick>
              </a:rPr>
              <a:t>http://actioncatalogue.eu</a:t>
            </a:r>
            <a:r>
              <a:rPr lang="en-GB" dirty="0">
                <a:latin typeface="Helvetica" pitchFamily="2" charset="0"/>
                <a:ea typeface="MS ??"/>
                <a:cs typeface="Times New Roman" panose="02020603050405020304" pitchFamily="18" charset="0"/>
              </a:rPr>
              <a:t> </a:t>
            </a:r>
          </a:p>
          <a:p>
            <a:pPr algn="just">
              <a:spcBef>
                <a:spcPts val="600"/>
              </a:spcBef>
              <a:spcAft>
                <a:spcPts val="600"/>
              </a:spcAft>
            </a:pPr>
            <a:r>
              <a:rPr lang="en-GB" dirty="0">
                <a:latin typeface="Helvetica" pitchFamily="2" charset="0"/>
                <a:ea typeface="MS ??"/>
                <a:cs typeface="Times New Roman" panose="02020603050405020304" pitchFamily="18" charset="0"/>
              </a:rPr>
              <a:t>International Association for Public Participation </a:t>
            </a:r>
            <a:r>
              <a:rPr lang="en-GB" u="sng" dirty="0">
                <a:solidFill>
                  <a:srgbClr val="0000FF"/>
                </a:solidFill>
                <a:latin typeface="Helvetica" pitchFamily="2" charset="0"/>
                <a:ea typeface="MS ??"/>
                <a:cs typeface="Times New Roman" panose="02020603050405020304" pitchFamily="18" charset="0"/>
                <a:hlinkClick r:id="rId7">
                  <a:extLst>
                    <a:ext uri="{A12FA001-AC4F-418D-AE19-62706E023703}">
                      <ahyp:hlinkClr xmlns:ahyp="http://schemas.microsoft.com/office/drawing/2018/hyperlinkcolor" val="tx"/>
                    </a:ext>
                  </a:extLst>
                </a:hlinkClick>
              </a:rPr>
              <a:t>www.iap2.org</a:t>
            </a:r>
            <a:r>
              <a:rPr lang="en-GB" dirty="0">
                <a:latin typeface="Helvetica" pitchFamily="2" charset="0"/>
                <a:ea typeface="MS ??"/>
                <a:cs typeface="Times New Roman" panose="02020603050405020304" pitchFamily="18" charset="0"/>
              </a:rPr>
              <a:t> </a:t>
            </a:r>
          </a:p>
          <a:p>
            <a:pPr algn="just">
              <a:spcBef>
                <a:spcPts val="600"/>
              </a:spcBef>
              <a:spcAft>
                <a:spcPts val="600"/>
              </a:spcAft>
            </a:pPr>
            <a:r>
              <a:rPr lang="en-GB" dirty="0">
                <a:latin typeface="Helvetica" pitchFamily="2" charset="0"/>
                <a:ea typeface="MS ??"/>
                <a:cs typeface="Times New Roman" panose="02020603050405020304" pitchFamily="18" charset="0"/>
              </a:rPr>
              <a:t>International Observatory on Participatory Democracy </a:t>
            </a:r>
            <a:r>
              <a:rPr lang="en-GB" u="sng" dirty="0">
                <a:solidFill>
                  <a:srgbClr val="0000FF"/>
                </a:solidFill>
                <a:latin typeface="Helvetica" pitchFamily="2" charset="0"/>
                <a:ea typeface="MS ??"/>
                <a:cs typeface="Times New Roman" panose="02020603050405020304" pitchFamily="18" charset="0"/>
                <a:hlinkClick r:id="rId8">
                  <a:extLst>
                    <a:ext uri="{A12FA001-AC4F-418D-AE19-62706E023703}">
                      <ahyp:hlinkClr xmlns:ahyp="http://schemas.microsoft.com/office/drawing/2018/hyperlinkcolor" val="tx"/>
                    </a:ext>
                  </a:extLst>
                </a:hlinkClick>
              </a:rPr>
              <a:t>http://www.oidp.net/en/home</a:t>
            </a:r>
            <a:r>
              <a:rPr lang="en-GB" dirty="0">
                <a:latin typeface="Helvetica" pitchFamily="2" charset="0"/>
                <a:ea typeface="MS ??"/>
                <a:cs typeface="Times New Roman" panose="02020603050405020304" pitchFamily="18" charset="0"/>
              </a:rPr>
              <a:t> </a:t>
            </a:r>
          </a:p>
          <a:p>
            <a:pPr algn="just">
              <a:spcBef>
                <a:spcPts val="600"/>
              </a:spcBef>
              <a:spcAft>
                <a:spcPts val="600"/>
              </a:spcAft>
            </a:pPr>
            <a:r>
              <a:rPr lang="en-GB" dirty="0">
                <a:latin typeface="Helvetica" pitchFamily="2" charset="0"/>
                <a:ea typeface="MS ??"/>
                <a:cs typeface="Times New Roman" panose="02020603050405020304" pitchFamily="18" charset="0"/>
              </a:rPr>
              <a:t>Journal of Public Deliberation (open access)  </a:t>
            </a:r>
            <a:r>
              <a:rPr lang="en-GB" u="sng" dirty="0">
                <a:solidFill>
                  <a:srgbClr val="0000FF"/>
                </a:solidFill>
                <a:latin typeface="Helvetica" pitchFamily="2" charset="0"/>
                <a:ea typeface="MS ??"/>
                <a:cs typeface="Times New Roman" panose="02020603050405020304" pitchFamily="18" charset="0"/>
                <a:hlinkClick r:id="rId9">
                  <a:extLst>
                    <a:ext uri="{A12FA001-AC4F-418D-AE19-62706E023703}">
                      <ahyp:hlinkClr xmlns:ahyp="http://schemas.microsoft.com/office/drawing/2018/hyperlinkcolor" val="tx"/>
                    </a:ext>
                  </a:extLst>
                </a:hlinkClick>
              </a:rPr>
              <a:t>http://www.publicdeliberation.net/jpd/</a:t>
            </a:r>
            <a:r>
              <a:rPr lang="en-GB" dirty="0">
                <a:latin typeface="Helvetica" pitchFamily="2" charset="0"/>
                <a:ea typeface="MS ??"/>
                <a:cs typeface="Times New Roman" panose="02020603050405020304" pitchFamily="18" charset="0"/>
              </a:rPr>
              <a:t> </a:t>
            </a:r>
          </a:p>
          <a:p>
            <a:pPr algn="just">
              <a:spcBef>
                <a:spcPts val="600"/>
              </a:spcBef>
              <a:spcAft>
                <a:spcPts val="600"/>
              </a:spcAft>
            </a:pPr>
            <a:r>
              <a:rPr lang="en-GB" dirty="0">
                <a:latin typeface="Helvetica" pitchFamily="2" charset="0"/>
                <a:ea typeface="MS ??"/>
                <a:cs typeface="Times New Roman" panose="02020603050405020304" pitchFamily="18" charset="0"/>
              </a:rPr>
              <a:t>National Coalition for Dialogue and Deliberation (USA) </a:t>
            </a:r>
            <a:r>
              <a:rPr lang="en-GB" u="sng" dirty="0">
                <a:solidFill>
                  <a:srgbClr val="0000FF"/>
                </a:solidFill>
                <a:latin typeface="Helvetica" pitchFamily="2" charset="0"/>
                <a:ea typeface="MS ??"/>
                <a:cs typeface="Times New Roman" panose="02020603050405020304" pitchFamily="18" charset="0"/>
                <a:hlinkClick r:id="rId10">
                  <a:extLst>
                    <a:ext uri="{A12FA001-AC4F-418D-AE19-62706E023703}">
                      <ahyp:hlinkClr xmlns:ahyp="http://schemas.microsoft.com/office/drawing/2018/hyperlinkcolor" val="tx"/>
                    </a:ext>
                  </a:extLst>
                </a:hlinkClick>
              </a:rPr>
              <a:t>http://ncdd.org</a:t>
            </a:r>
            <a:r>
              <a:rPr lang="en-GB" dirty="0">
                <a:latin typeface="Helvetica" pitchFamily="2" charset="0"/>
                <a:ea typeface="MS ??"/>
                <a:cs typeface="Times New Roman" panose="02020603050405020304" pitchFamily="18" charset="0"/>
              </a:rPr>
              <a:t> </a:t>
            </a:r>
          </a:p>
          <a:p>
            <a:pPr algn="just">
              <a:spcBef>
                <a:spcPts val="600"/>
              </a:spcBef>
              <a:spcAft>
                <a:spcPts val="600"/>
              </a:spcAft>
            </a:pPr>
            <a:r>
              <a:rPr lang="en-GB" dirty="0">
                <a:latin typeface="Helvetica" pitchFamily="2" charset="0"/>
                <a:ea typeface="MS ??"/>
                <a:cs typeface="Times New Roman" panose="02020603050405020304" pitchFamily="18" charset="0"/>
              </a:rPr>
              <a:t>New Economics Foundation </a:t>
            </a:r>
            <a:r>
              <a:rPr lang="en-GB" u="sng" dirty="0">
                <a:solidFill>
                  <a:srgbClr val="0000FF"/>
                </a:solidFill>
                <a:latin typeface="Helvetica" pitchFamily="2" charset="0"/>
                <a:ea typeface="MS ??"/>
                <a:cs typeface="Times New Roman" panose="02020603050405020304" pitchFamily="18" charset="0"/>
                <a:hlinkClick r:id="rId11">
                  <a:extLst>
                    <a:ext uri="{A12FA001-AC4F-418D-AE19-62706E023703}">
                      <ahyp:hlinkClr xmlns:ahyp="http://schemas.microsoft.com/office/drawing/2018/hyperlinkcolor" val="tx"/>
                    </a:ext>
                  </a:extLst>
                </a:hlinkClick>
              </a:rPr>
              <a:t>www.neweconomics.org/programmes/democracy-and-participation</a:t>
            </a:r>
            <a:endParaRPr lang="en-GB" dirty="0">
              <a:latin typeface="Helvetica" pitchFamily="2" charset="0"/>
              <a:ea typeface="MS ??"/>
              <a:cs typeface="Times New Roman" panose="02020603050405020304" pitchFamily="18" charset="0"/>
            </a:endParaRPr>
          </a:p>
          <a:p>
            <a:pPr algn="just">
              <a:spcBef>
                <a:spcPts val="600"/>
              </a:spcBef>
              <a:spcAft>
                <a:spcPts val="600"/>
              </a:spcAft>
            </a:pPr>
            <a:r>
              <a:rPr lang="en-GB" dirty="0">
                <a:latin typeface="Helvetica" pitchFamily="2" charset="0"/>
                <a:ea typeface="MS ??"/>
                <a:cs typeface="Times New Roman" panose="02020603050405020304" pitchFamily="18" charset="0"/>
              </a:rPr>
              <a:t>New Democracy Foundation (Australia) </a:t>
            </a:r>
            <a:r>
              <a:rPr lang="en-GB" u="sng" dirty="0">
                <a:solidFill>
                  <a:srgbClr val="0000FF"/>
                </a:solidFill>
                <a:latin typeface="Helvetica" pitchFamily="2" charset="0"/>
                <a:ea typeface="MS ??"/>
                <a:cs typeface="Times New Roman" panose="02020603050405020304" pitchFamily="18" charset="0"/>
                <a:hlinkClick r:id="rId12">
                  <a:extLst>
                    <a:ext uri="{A12FA001-AC4F-418D-AE19-62706E023703}">
                      <ahyp:hlinkClr xmlns:ahyp="http://schemas.microsoft.com/office/drawing/2018/hyperlinkcolor" val="tx"/>
                    </a:ext>
                  </a:extLst>
                </a:hlinkClick>
              </a:rPr>
              <a:t>https://www.newdemocracy.com.au</a:t>
            </a:r>
            <a:r>
              <a:rPr lang="en-GB" dirty="0">
                <a:latin typeface="Helvetica" pitchFamily="2" charset="0"/>
                <a:ea typeface="MS ??"/>
                <a:cs typeface="Times New Roman" panose="02020603050405020304" pitchFamily="18" charset="0"/>
              </a:rPr>
              <a:t> </a:t>
            </a:r>
          </a:p>
          <a:p>
            <a:pPr algn="just">
              <a:spcBef>
                <a:spcPts val="600"/>
              </a:spcBef>
              <a:spcAft>
                <a:spcPts val="600"/>
              </a:spcAft>
            </a:pPr>
            <a:r>
              <a:rPr lang="en-GB" dirty="0">
                <a:latin typeface="Helvetica" pitchFamily="2" charset="0"/>
                <a:ea typeface="MS ??"/>
                <a:cs typeface="Times New Roman" panose="02020603050405020304" pitchFamily="18" charset="0"/>
              </a:rPr>
              <a:t>Open Government Partnership </a:t>
            </a:r>
            <a:r>
              <a:rPr lang="en-GB" u="sng" dirty="0">
                <a:solidFill>
                  <a:srgbClr val="0000FF"/>
                </a:solidFill>
                <a:latin typeface="Helvetica" pitchFamily="2" charset="0"/>
                <a:ea typeface="MS ??"/>
                <a:cs typeface="Times New Roman" panose="02020603050405020304" pitchFamily="18" charset="0"/>
                <a:hlinkClick r:id="rId13">
                  <a:extLst>
                    <a:ext uri="{A12FA001-AC4F-418D-AE19-62706E023703}">
                      <ahyp:hlinkClr xmlns:ahyp="http://schemas.microsoft.com/office/drawing/2018/hyperlinkcolor" val="tx"/>
                    </a:ext>
                  </a:extLst>
                </a:hlinkClick>
              </a:rPr>
              <a:t>http://www.opengovpartnership.org</a:t>
            </a:r>
            <a:r>
              <a:rPr lang="en-GB" dirty="0">
                <a:latin typeface="Helvetica" pitchFamily="2" charset="0"/>
                <a:ea typeface="MS ??"/>
                <a:cs typeface="Times New Roman" panose="02020603050405020304" pitchFamily="18" charset="0"/>
              </a:rPr>
              <a:t> </a:t>
            </a:r>
          </a:p>
          <a:p>
            <a:pPr algn="just">
              <a:spcBef>
                <a:spcPts val="600"/>
              </a:spcBef>
              <a:spcAft>
                <a:spcPts val="600"/>
              </a:spcAft>
            </a:pPr>
            <a:r>
              <a:rPr lang="en-GB" dirty="0">
                <a:latin typeface="Helvetica" pitchFamily="2" charset="0"/>
                <a:ea typeface="MS ??"/>
                <a:cs typeface="Times New Roman" panose="02020603050405020304" pitchFamily="18" charset="0"/>
              </a:rPr>
              <a:t>Participation compass </a:t>
            </a:r>
            <a:r>
              <a:rPr lang="en-GB" u="sng" dirty="0">
                <a:solidFill>
                  <a:srgbClr val="0000FF"/>
                </a:solidFill>
                <a:latin typeface="Helvetica" pitchFamily="2" charset="0"/>
                <a:ea typeface="MS ??"/>
                <a:cs typeface="Times New Roman" panose="02020603050405020304" pitchFamily="18" charset="0"/>
                <a:hlinkClick r:id="rId14">
                  <a:extLst>
                    <a:ext uri="{A12FA001-AC4F-418D-AE19-62706E023703}">
                      <ahyp:hlinkClr xmlns:ahyp="http://schemas.microsoft.com/office/drawing/2018/hyperlinkcolor" val="tx"/>
                    </a:ext>
                  </a:extLst>
                </a:hlinkClick>
              </a:rPr>
              <a:t>http://participationcompass.org</a:t>
            </a:r>
            <a:r>
              <a:rPr lang="en-GB" dirty="0">
                <a:latin typeface="Helvetica" pitchFamily="2" charset="0"/>
                <a:ea typeface="MS ??"/>
                <a:cs typeface="Times New Roman" panose="02020603050405020304" pitchFamily="18" charset="0"/>
              </a:rPr>
              <a:t> </a:t>
            </a:r>
          </a:p>
          <a:p>
            <a:pPr algn="just">
              <a:spcBef>
                <a:spcPts val="600"/>
              </a:spcBef>
              <a:spcAft>
                <a:spcPts val="600"/>
              </a:spcAft>
            </a:pPr>
            <a:r>
              <a:rPr lang="en-GB" dirty="0">
                <a:latin typeface="Helvetica" pitchFamily="2" charset="0"/>
                <a:ea typeface="MS ??"/>
                <a:cs typeface="Times New Roman" panose="02020603050405020304" pitchFamily="18" charset="0"/>
              </a:rPr>
              <a:t>Participatory Budgeting Network (UK) </a:t>
            </a:r>
            <a:r>
              <a:rPr lang="en-GB" u="sng" dirty="0">
                <a:solidFill>
                  <a:srgbClr val="0000FF"/>
                </a:solidFill>
                <a:latin typeface="Helvetica" pitchFamily="2" charset="0"/>
                <a:ea typeface="MS ??"/>
                <a:cs typeface="Times New Roman" panose="02020603050405020304" pitchFamily="18" charset="0"/>
                <a:hlinkClick r:id="rId15">
                  <a:extLst>
                    <a:ext uri="{A12FA001-AC4F-418D-AE19-62706E023703}">
                      <ahyp:hlinkClr xmlns:ahyp="http://schemas.microsoft.com/office/drawing/2018/hyperlinkcolor" val="tx"/>
                    </a:ext>
                  </a:extLst>
                </a:hlinkClick>
              </a:rPr>
              <a:t>http://pbnetwork.org.uk</a:t>
            </a:r>
            <a:r>
              <a:rPr lang="en-GB" dirty="0">
                <a:latin typeface="Helvetica" pitchFamily="2" charset="0"/>
                <a:ea typeface="MS ??"/>
                <a:cs typeface="Times New Roman" panose="02020603050405020304" pitchFamily="18" charset="0"/>
              </a:rPr>
              <a:t> </a:t>
            </a:r>
          </a:p>
          <a:p>
            <a:pPr algn="just">
              <a:spcBef>
                <a:spcPts val="600"/>
              </a:spcBef>
              <a:spcAft>
                <a:spcPts val="600"/>
              </a:spcAft>
            </a:pPr>
            <a:r>
              <a:rPr lang="en-GB" dirty="0">
                <a:latin typeface="Helvetica" pitchFamily="2" charset="0"/>
                <a:ea typeface="MS ??"/>
                <a:cs typeface="Times New Roman" panose="02020603050405020304" pitchFamily="18" charset="0"/>
              </a:rPr>
              <a:t>Planning Aid (Scotland) </a:t>
            </a:r>
            <a:r>
              <a:rPr lang="en-GB" u="sng" dirty="0">
                <a:solidFill>
                  <a:srgbClr val="0000FF"/>
                </a:solidFill>
                <a:latin typeface="Helvetica" pitchFamily="2" charset="0"/>
                <a:ea typeface="MS ??"/>
                <a:cs typeface="Times New Roman" panose="02020603050405020304" pitchFamily="18" charset="0"/>
                <a:hlinkClick r:id="rId16">
                  <a:extLst>
                    <a:ext uri="{A12FA001-AC4F-418D-AE19-62706E023703}">
                      <ahyp:hlinkClr xmlns:ahyp="http://schemas.microsoft.com/office/drawing/2018/hyperlinkcolor" val="tx"/>
                    </a:ext>
                  </a:extLst>
                </a:hlinkClick>
              </a:rPr>
              <a:t>http://pas.org.uk/</a:t>
            </a:r>
            <a:r>
              <a:rPr lang="en-GB" dirty="0">
                <a:latin typeface="Helvetica" pitchFamily="2" charset="0"/>
                <a:ea typeface="MS ??"/>
                <a:cs typeface="Times New Roman" panose="02020603050405020304" pitchFamily="18" charset="0"/>
              </a:rPr>
              <a:t> </a:t>
            </a:r>
          </a:p>
          <a:p>
            <a:pPr algn="just">
              <a:spcBef>
                <a:spcPts val="600"/>
              </a:spcBef>
              <a:spcAft>
                <a:spcPts val="600"/>
              </a:spcAft>
            </a:pPr>
            <a:r>
              <a:rPr lang="en-GB" dirty="0">
                <a:latin typeface="Helvetica" pitchFamily="2" charset="0"/>
                <a:ea typeface="MS ??"/>
                <a:cs typeface="Times New Roman" panose="02020603050405020304" pitchFamily="18" charset="0"/>
              </a:rPr>
              <a:t>Public Conversations Project (USA) </a:t>
            </a:r>
            <a:r>
              <a:rPr lang="en-GB" u="sng" dirty="0">
                <a:solidFill>
                  <a:srgbClr val="0000FF"/>
                </a:solidFill>
                <a:latin typeface="Helvetica" pitchFamily="2" charset="0"/>
                <a:ea typeface="MS ??"/>
                <a:cs typeface="Times New Roman" panose="02020603050405020304" pitchFamily="18" charset="0"/>
                <a:hlinkClick r:id="rId17">
                  <a:extLst>
                    <a:ext uri="{A12FA001-AC4F-418D-AE19-62706E023703}">
                      <ahyp:hlinkClr xmlns:ahyp="http://schemas.microsoft.com/office/drawing/2018/hyperlinkcolor" val="tx"/>
                    </a:ext>
                  </a:extLst>
                </a:hlinkClick>
              </a:rPr>
              <a:t>www.publicconversations.org</a:t>
            </a:r>
            <a:r>
              <a:rPr lang="en-GB" dirty="0">
                <a:latin typeface="Helvetica" pitchFamily="2" charset="0"/>
                <a:ea typeface="MS ??"/>
                <a:cs typeface="Times New Roman" panose="02020603050405020304" pitchFamily="18" charset="0"/>
              </a:rPr>
              <a:t> </a:t>
            </a:r>
          </a:p>
          <a:p>
            <a:pPr algn="just">
              <a:spcBef>
                <a:spcPts val="600"/>
              </a:spcBef>
              <a:spcAft>
                <a:spcPts val="600"/>
              </a:spcAft>
            </a:pPr>
            <a:r>
              <a:rPr lang="es-ES" dirty="0" err="1">
                <a:latin typeface="Helvetica" pitchFamily="2" charset="0"/>
                <a:ea typeface="MS ??"/>
                <a:cs typeface="Times New Roman" panose="02020603050405020304" pitchFamily="18" charset="0"/>
              </a:rPr>
              <a:t>Public</a:t>
            </a:r>
            <a:r>
              <a:rPr lang="es-ES" dirty="0">
                <a:latin typeface="Helvetica" pitchFamily="2" charset="0"/>
                <a:ea typeface="MS ??"/>
                <a:cs typeface="Times New Roman" panose="02020603050405020304" pitchFamily="18" charset="0"/>
              </a:rPr>
              <a:t> Dialogue </a:t>
            </a:r>
            <a:r>
              <a:rPr lang="es-ES" dirty="0" err="1">
                <a:latin typeface="Helvetica" pitchFamily="2" charset="0"/>
                <a:ea typeface="MS ??"/>
                <a:cs typeface="Times New Roman" panose="02020603050405020304" pitchFamily="18" charset="0"/>
              </a:rPr>
              <a:t>Consortium</a:t>
            </a:r>
            <a:r>
              <a:rPr lang="es-ES" dirty="0">
                <a:latin typeface="Helvetica" pitchFamily="2" charset="0"/>
                <a:ea typeface="MS ??"/>
                <a:cs typeface="Times New Roman" panose="02020603050405020304" pitchFamily="18" charset="0"/>
              </a:rPr>
              <a:t> (USA) </a:t>
            </a:r>
            <a:r>
              <a:rPr lang="es-ES" u="sng" dirty="0">
                <a:solidFill>
                  <a:srgbClr val="0000FF"/>
                </a:solidFill>
                <a:latin typeface="Helvetica" pitchFamily="2" charset="0"/>
                <a:ea typeface="MS ??"/>
                <a:cs typeface="Times New Roman" panose="02020603050405020304" pitchFamily="18" charset="0"/>
                <a:hlinkClick r:id="rId18">
                  <a:extLst>
                    <a:ext uri="{A12FA001-AC4F-418D-AE19-62706E023703}">
                      <ahyp:hlinkClr xmlns:ahyp="http://schemas.microsoft.com/office/drawing/2018/hyperlinkcolor" val="tx"/>
                    </a:ext>
                  </a:extLst>
                </a:hlinkClick>
              </a:rPr>
              <a:t>http://publicdialogue.org</a:t>
            </a:r>
            <a:r>
              <a:rPr lang="es-ES" dirty="0">
                <a:latin typeface="Helvetica" pitchFamily="2" charset="0"/>
                <a:ea typeface="MS ??"/>
                <a:cs typeface="Times New Roman" panose="02020603050405020304" pitchFamily="18" charset="0"/>
              </a:rPr>
              <a:t> </a:t>
            </a:r>
            <a:endParaRPr lang="en-GB" dirty="0">
              <a:latin typeface="Helvetica" pitchFamily="2" charset="0"/>
              <a:ea typeface="MS ??"/>
              <a:cs typeface="Times New Roman" panose="02020603050405020304" pitchFamily="18" charset="0"/>
            </a:endParaRPr>
          </a:p>
          <a:p>
            <a:pPr algn="just">
              <a:spcBef>
                <a:spcPts val="600"/>
              </a:spcBef>
              <a:spcAft>
                <a:spcPts val="600"/>
              </a:spcAft>
            </a:pPr>
            <a:r>
              <a:rPr lang="en-US" dirty="0">
                <a:latin typeface="Helvetica" pitchFamily="2" charset="0"/>
                <a:ea typeface="MS ??"/>
                <a:cs typeface="Times New Roman" panose="02020603050405020304" pitchFamily="18" charset="0"/>
              </a:rPr>
              <a:t>The Center for Deliberative Democracy </a:t>
            </a:r>
            <a:r>
              <a:rPr lang="en-US" u="sng" dirty="0">
                <a:solidFill>
                  <a:srgbClr val="0000FF"/>
                </a:solidFill>
                <a:latin typeface="Helvetica" pitchFamily="2" charset="0"/>
                <a:ea typeface="MS ??"/>
                <a:cs typeface="Times New Roman" panose="02020603050405020304" pitchFamily="18" charset="0"/>
                <a:hlinkClick r:id="rId19">
                  <a:extLst>
                    <a:ext uri="{A12FA001-AC4F-418D-AE19-62706E023703}">
                      <ahyp:hlinkClr xmlns:ahyp="http://schemas.microsoft.com/office/drawing/2018/hyperlinkcolor" val="tx"/>
                    </a:ext>
                  </a:extLst>
                </a:hlinkClick>
              </a:rPr>
              <a:t>http://cdd.stanford.edu/polls/</a:t>
            </a:r>
            <a:r>
              <a:rPr lang="en-US" dirty="0">
                <a:latin typeface="Helvetica" pitchFamily="2" charset="0"/>
                <a:ea typeface="MS ??"/>
                <a:cs typeface="Times New Roman" panose="02020603050405020304" pitchFamily="18" charset="0"/>
              </a:rPr>
              <a:t>. See in particular ‘Deliberative Polling: An Executive Summary’ and Videos.</a:t>
            </a:r>
            <a:endParaRPr lang="en-GB" dirty="0"/>
          </a:p>
        </p:txBody>
      </p:sp>
    </p:spTree>
    <p:extLst>
      <p:ext uri="{BB962C8B-B14F-4D97-AF65-F5344CB8AC3E}">
        <p14:creationId xmlns:p14="http://schemas.microsoft.com/office/powerpoint/2010/main" val="16672907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5880" y="3427343"/>
            <a:ext cx="8796639" cy="3430657"/>
          </a:xfrm>
        </p:spPr>
        <p:txBody>
          <a:bodyPr>
            <a:noAutofit/>
          </a:bodyPr>
          <a:lstStyle/>
          <a:p>
            <a:pPr marL="457200" lvl="1" indent="0">
              <a:lnSpc>
                <a:spcPct val="70000"/>
              </a:lnSpc>
              <a:spcAft>
                <a:spcPts val="1200"/>
              </a:spcAft>
              <a:buNone/>
            </a:pPr>
            <a:r>
              <a:rPr lang="en-US" sz="6600" dirty="0">
                <a:solidFill>
                  <a:schemeClr val="accent3">
                    <a:lumMod val="75000"/>
                  </a:schemeClr>
                </a:solidFill>
              </a:rPr>
              <a:t>Community conversations that matter</a:t>
            </a:r>
            <a:br>
              <a:rPr lang="en-GB" sz="6600" dirty="0">
                <a:solidFill>
                  <a:schemeClr val="accent5">
                    <a:lumMod val="75000"/>
                  </a:schemeClr>
                </a:solidFill>
              </a:rPr>
            </a:br>
            <a:endParaRPr lang="en-GB" sz="6600" dirty="0">
              <a:solidFill>
                <a:schemeClr val="accent5">
                  <a:lumMod val="75000"/>
                </a:schemeClr>
              </a:solidFill>
            </a:endParaRPr>
          </a:p>
        </p:txBody>
      </p:sp>
      <p:pic>
        <p:nvPicPr>
          <p:cNvPr id="5" name="Content Placeholder 3" descr="group 3d.png"/>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saturation sat="400000"/>
                    </a14:imgEffect>
                  </a14:imgLayer>
                </a14:imgProps>
              </a:ext>
            </a:extLst>
          </a:blip>
          <a:srcRect l="-16598" r="-16598"/>
          <a:stretch>
            <a:fillRect/>
          </a:stretch>
        </p:blipFill>
        <p:spPr>
          <a:xfrm>
            <a:off x="3705305" y="308586"/>
            <a:ext cx="4791368" cy="2635052"/>
          </a:xfrm>
          <a:prstGeom prst="rect">
            <a:avLst/>
          </a:prstGeom>
          <a:scene3d>
            <a:camera prst="orthographicFront"/>
            <a:lightRig rig="threePt" dir="t"/>
          </a:scene3d>
          <a:sp3d>
            <a:bevelT w="165100" prst="coolSlant"/>
            <a:bevelB prst="slope"/>
          </a:sp3d>
        </p:spPr>
      </p:pic>
    </p:spTree>
    <p:extLst>
      <p:ext uri="{BB962C8B-B14F-4D97-AF65-F5344CB8AC3E}">
        <p14:creationId xmlns:p14="http://schemas.microsoft.com/office/powerpoint/2010/main" val="17932320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0405" y="160937"/>
            <a:ext cx="6457474" cy="830997"/>
          </a:xfrm>
          <a:prstGeom prst="rect">
            <a:avLst/>
          </a:prstGeom>
        </p:spPr>
        <p:txBody>
          <a:bodyPr wrap="square">
            <a:spAutoFit/>
          </a:bodyPr>
          <a:lstStyle/>
          <a:p>
            <a:r>
              <a:rPr lang="en-GB" sz="2400" dirty="0"/>
              <a:t>We have </a:t>
            </a:r>
            <a:r>
              <a:rPr lang="en-GB" sz="2400" dirty="0">
                <a:solidFill>
                  <a:schemeClr val="accent5">
                    <a:lumMod val="75000"/>
                  </a:schemeClr>
                </a:solidFill>
              </a:rPr>
              <a:t>new and innovative methods and techniques </a:t>
            </a:r>
            <a:r>
              <a:rPr lang="en-GB" sz="2400" dirty="0"/>
              <a:t>…</a:t>
            </a:r>
          </a:p>
        </p:txBody>
      </p:sp>
      <p:pic>
        <p:nvPicPr>
          <p:cNvPr id="8" name="Picture 7" descr="WWlogosmall.jpg"/>
          <p:cNvPicPr>
            <a:picLocks noChangeAspect="1"/>
          </p:cNvPicPr>
          <p:nvPr/>
        </p:nvPicPr>
        <p:blipFill>
          <a:blip r:embed="rId2"/>
          <a:stretch>
            <a:fillRect/>
          </a:stretch>
        </p:blipFill>
        <p:spPr>
          <a:xfrm>
            <a:off x="6406695" y="-33784"/>
            <a:ext cx="2013735" cy="1218562"/>
          </a:xfrm>
          <a:prstGeom prst="rect">
            <a:avLst/>
          </a:prstGeom>
        </p:spPr>
      </p:pic>
      <p:sp>
        <p:nvSpPr>
          <p:cNvPr id="2" name="AutoShape 2" descr="Image result for place standard tool"/>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p:cNvPicPr>
            <a:picLocks noChangeAspect="1"/>
          </p:cNvPicPr>
          <p:nvPr/>
        </p:nvPicPr>
        <p:blipFill>
          <a:blip r:embed="rId3"/>
          <a:stretch>
            <a:fillRect/>
          </a:stretch>
        </p:blipFill>
        <p:spPr>
          <a:xfrm>
            <a:off x="4225818" y="1559347"/>
            <a:ext cx="4194612" cy="2355974"/>
          </a:xfrm>
          <a:prstGeom prst="rect">
            <a:avLst/>
          </a:prstGeom>
          <a:ln>
            <a:noFill/>
          </a:ln>
          <a:effectLst>
            <a:softEdge rad="112500"/>
          </a:effectLst>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64811" y="4460596"/>
            <a:ext cx="2483768" cy="1653480"/>
          </a:xfrm>
          <a:prstGeom prst="rect">
            <a:avLst/>
          </a:prstGeom>
          <a:ln>
            <a:noFill/>
          </a:ln>
          <a:effectLst>
            <a:softEdge rad="112500"/>
          </a:effectLst>
        </p:spPr>
      </p:pic>
      <p:pic>
        <p:nvPicPr>
          <p:cNvPr id="3077" name="Picture 5" descr="The Place Standard Tool: A+DS, NHS Health Scotland and Scottish Governm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304535"/>
            <a:ext cx="3562350" cy="3562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34448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23276" y="527187"/>
            <a:ext cx="5997116" cy="5971808"/>
          </a:xfr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60" y="5517232"/>
            <a:ext cx="2619375" cy="111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WWlogosmall.jpg"/>
          <p:cNvPicPr>
            <a:picLocks noChangeAspect="1"/>
          </p:cNvPicPr>
          <p:nvPr/>
        </p:nvPicPr>
        <p:blipFill>
          <a:blip r:embed="rId5"/>
          <a:stretch>
            <a:fillRect/>
          </a:stretch>
        </p:blipFill>
        <p:spPr>
          <a:xfrm>
            <a:off x="7130265" y="47289"/>
            <a:ext cx="2013735" cy="121856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0388" y="5279566"/>
            <a:ext cx="1437568" cy="1352091"/>
          </a:xfrm>
          <a:prstGeom prst="rect">
            <a:avLst/>
          </a:prstGeom>
        </p:spPr>
      </p:pic>
      <p:sp>
        <p:nvSpPr>
          <p:cNvPr id="7" name="Rectangle 6"/>
          <p:cNvSpPr/>
          <p:nvPr/>
        </p:nvSpPr>
        <p:spPr>
          <a:xfrm>
            <a:off x="230405" y="65522"/>
            <a:ext cx="6457474" cy="461665"/>
          </a:xfrm>
          <a:prstGeom prst="rect">
            <a:avLst/>
          </a:prstGeom>
        </p:spPr>
        <p:txBody>
          <a:bodyPr wrap="square">
            <a:spAutoFit/>
          </a:bodyPr>
          <a:lstStyle/>
          <a:p>
            <a:r>
              <a:rPr lang="en-GB" sz="2400" dirty="0"/>
              <a:t>We have high standards for </a:t>
            </a:r>
            <a:r>
              <a:rPr lang="en-GB" sz="2400" dirty="0">
                <a:solidFill>
                  <a:schemeClr val="accent5">
                    <a:lumMod val="75000"/>
                  </a:schemeClr>
                </a:solidFill>
              </a:rPr>
              <a:t>processes</a:t>
            </a:r>
            <a:r>
              <a:rPr lang="en-GB" sz="2400" dirty="0"/>
              <a:t>….</a:t>
            </a:r>
          </a:p>
        </p:txBody>
      </p:sp>
    </p:spTree>
    <p:extLst>
      <p:ext uri="{BB962C8B-B14F-4D97-AF65-F5344CB8AC3E}">
        <p14:creationId xmlns:p14="http://schemas.microsoft.com/office/powerpoint/2010/main" val="15153031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022061"/>
            <a:ext cx="8229600" cy="1143000"/>
          </a:xfrm>
        </p:spPr>
        <p:txBody>
          <a:bodyPr>
            <a:noAutofit/>
          </a:bodyPr>
          <a:lstStyle/>
          <a:p>
            <a:br>
              <a:rPr lang="en-GB" dirty="0">
                <a:solidFill>
                  <a:schemeClr val="accent5">
                    <a:lumMod val="75000"/>
                  </a:schemeClr>
                </a:solidFill>
              </a:rPr>
            </a:br>
            <a:r>
              <a:rPr lang="en-GB" dirty="0">
                <a:solidFill>
                  <a:schemeClr val="accent5">
                    <a:lumMod val="75000"/>
                  </a:schemeClr>
                </a:solidFill>
              </a:rPr>
              <a:t>Having community conversations that matter will require</a:t>
            </a:r>
            <a:r>
              <a:rPr lang="is-IS" dirty="0">
                <a:solidFill>
                  <a:schemeClr val="accent5">
                    <a:lumMod val="75000"/>
                  </a:schemeClr>
                </a:solidFill>
              </a:rPr>
              <a:t>…</a:t>
            </a:r>
            <a:endParaRPr lang="en-GB" dirty="0">
              <a:solidFill>
                <a:srgbClr val="FF0000"/>
              </a:solidFill>
            </a:endParaRPr>
          </a:p>
        </p:txBody>
      </p:sp>
      <p:sp>
        <p:nvSpPr>
          <p:cNvPr id="3" name="Content Placeholder 2"/>
          <p:cNvSpPr>
            <a:spLocks noGrp="1"/>
          </p:cNvSpPr>
          <p:nvPr>
            <p:ph idx="1"/>
          </p:nvPr>
        </p:nvSpPr>
        <p:spPr>
          <a:xfrm>
            <a:off x="457200" y="3085106"/>
            <a:ext cx="8229600" cy="3883895"/>
          </a:xfrm>
        </p:spPr>
        <p:txBody>
          <a:bodyPr>
            <a:normAutofit/>
          </a:bodyPr>
          <a:lstStyle/>
          <a:p>
            <a:r>
              <a:rPr lang="en-GB" dirty="0">
                <a:solidFill>
                  <a:schemeClr val="accent3">
                    <a:lumMod val="75000"/>
                  </a:schemeClr>
                </a:solidFill>
              </a:rPr>
              <a:t>democratic innovation </a:t>
            </a:r>
          </a:p>
          <a:p>
            <a:pPr lvl="1"/>
            <a:r>
              <a:rPr lang="en-GB" dirty="0"/>
              <a:t>new approaches, processes and institutions that enable inclusive forms of decision-making through co-production and deliberation </a:t>
            </a:r>
          </a:p>
          <a:p>
            <a:r>
              <a:rPr lang="en-GB" dirty="0"/>
              <a:t>and </a:t>
            </a:r>
            <a:r>
              <a:rPr lang="en-GB" dirty="0">
                <a:solidFill>
                  <a:schemeClr val="accent3">
                    <a:lumMod val="75000"/>
                  </a:schemeClr>
                </a:solidFill>
              </a:rPr>
              <a:t>facilitative leadership</a:t>
            </a:r>
          </a:p>
          <a:p>
            <a:endParaRPr lang="en-GB" dirty="0"/>
          </a:p>
          <a:p>
            <a:endParaRPr lang="en-GB" dirty="0"/>
          </a:p>
          <a:p>
            <a:endParaRPr lang="en-GB" dirty="0"/>
          </a:p>
        </p:txBody>
      </p:sp>
      <p:sp>
        <p:nvSpPr>
          <p:cNvPr id="5" name="Rectangle 4"/>
          <p:cNvSpPr/>
          <p:nvPr/>
        </p:nvSpPr>
        <p:spPr>
          <a:xfrm>
            <a:off x="556592" y="12779"/>
            <a:ext cx="5931674" cy="830997"/>
          </a:xfrm>
          <a:prstGeom prst="rect">
            <a:avLst/>
          </a:prstGeom>
        </p:spPr>
        <p:txBody>
          <a:bodyPr wrap="square">
            <a:spAutoFit/>
          </a:bodyPr>
          <a:lstStyle/>
          <a:p>
            <a:r>
              <a:rPr lang="en-GB" sz="2400" dirty="0"/>
              <a:t>But…….. we must invest in </a:t>
            </a:r>
            <a:r>
              <a:rPr lang="en-GB" sz="2400" b="1" dirty="0">
                <a:solidFill>
                  <a:schemeClr val="accent3">
                    <a:lumMod val="75000"/>
                  </a:schemeClr>
                </a:solidFill>
              </a:rPr>
              <a:t>institutions</a:t>
            </a:r>
            <a:r>
              <a:rPr lang="en-GB" sz="2400" b="1" dirty="0"/>
              <a:t> </a:t>
            </a:r>
            <a:r>
              <a:rPr lang="en-GB" sz="2400" b="1" dirty="0">
                <a:solidFill>
                  <a:schemeClr val="accent3">
                    <a:lumMod val="75000"/>
                  </a:schemeClr>
                </a:solidFill>
              </a:rPr>
              <a:t>and infrastructure</a:t>
            </a:r>
            <a:endParaRPr lang="en-GB" dirty="0"/>
          </a:p>
        </p:txBody>
      </p:sp>
    </p:spTree>
    <p:extLst>
      <p:ext uri="{BB962C8B-B14F-4D97-AF65-F5344CB8AC3E}">
        <p14:creationId xmlns:p14="http://schemas.microsoft.com/office/powerpoint/2010/main" val="981490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noChangeAspect="1"/>
          </p:cNvGraphicFramePr>
          <p:nvPr>
            <p:ph idx="1"/>
            <p:extLst>
              <p:ext uri="{D42A27DB-BD31-4B8C-83A1-F6EECF244321}">
                <p14:modId xmlns:p14="http://schemas.microsoft.com/office/powerpoint/2010/main" val="1414833469"/>
              </p:ext>
            </p:extLst>
          </p:nvPr>
        </p:nvGraphicFramePr>
        <p:xfrm>
          <a:off x="179512" y="715617"/>
          <a:ext cx="8712968" cy="5891919"/>
        </p:xfrm>
        <a:graphic>
          <a:graphicData uri="http://schemas.openxmlformats.org/drawingml/2006/table">
            <a:tbl>
              <a:tblPr firstRow="1" bandRow="1">
                <a:tableStyleId>{7DF18680-E054-41AD-8BC1-D1AEF772440D}</a:tableStyleId>
              </a:tblPr>
              <a:tblGrid>
                <a:gridCol w="4356484">
                  <a:extLst>
                    <a:ext uri="{9D8B030D-6E8A-4147-A177-3AD203B41FA5}">
                      <a16:colId xmlns:a16="http://schemas.microsoft.com/office/drawing/2014/main" val="20000"/>
                    </a:ext>
                  </a:extLst>
                </a:gridCol>
                <a:gridCol w="4356484">
                  <a:extLst>
                    <a:ext uri="{9D8B030D-6E8A-4147-A177-3AD203B41FA5}">
                      <a16:colId xmlns:a16="http://schemas.microsoft.com/office/drawing/2014/main" val="20001"/>
                    </a:ext>
                  </a:extLst>
                </a:gridCol>
              </a:tblGrid>
              <a:tr h="554072">
                <a:tc>
                  <a:txBody>
                    <a:bodyPr/>
                    <a:lstStyle/>
                    <a:p>
                      <a:r>
                        <a:rPr lang="en-GB" sz="2800" dirty="0"/>
                        <a:t>Traditional leader</a:t>
                      </a:r>
                    </a:p>
                  </a:txBody>
                  <a:tcPr/>
                </a:tc>
                <a:tc>
                  <a:txBody>
                    <a:bodyPr/>
                    <a:lstStyle/>
                    <a:p>
                      <a:r>
                        <a:rPr lang="en-GB" sz="2800" dirty="0"/>
                        <a:t>Facilitative leader</a:t>
                      </a:r>
                    </a:p>
                  </a:txBody>
                  <a:tcPr/>
                </a:tc>
                <a:extLst>
                  <a:ext uri="{0D108BD9-81ED-4DB2-BD59-A6C34878D82A}">
                    <a16:rowId xmlns:a16="http://schemas.microsoft.com/office/drawing/2014/main" val="10000"/>
                  </a:ext>
                </a:extLst>
              </a:tr>
              <a:tr h="654270">
                <a:tc>
                  <a:txBody>
                    <a:bodyPr/>
                    <a:lstStyle/>
                    <a:p>
                      <a:r>
                        <a:rPr lang="en-US" sz="2400" dirty="0"/>
                        <a:t>H</a:t>
                      </a:r>
                      <a:r>
                        <a:rPr lang="en-GB" sz="2400" dirty="0" err="1"/>
                        <a:t>ierarchies</a:t>
                      </a:r>
                      <a:r>
                        <a:rPr lang="en-GB" sz="2400" dirty="0"/>
                        <a:t> </a:t>
                      </a:r>
                    </a:p>
                  </a:txBody>
                  <a:tcPr/>
                </a:tc>
                <a:tc>
                  <a:txBody>
                    <a:bodyPr/>
                    <a:lstStyle/>
                    <a:p>
                      <a:r>
                        <a:rPr lang="en-GB" sz="2400" dirty="0"/>
                        <a:t>Networks</a:t>
                      </a:r>
                    </a:p>
                  </a:txBody>
                  <a:tcPr/>
                </a:tc>
                <a:extLst>
                  <a:ext uri="{0D108BD9-81ED-4DB2-BD59-A6C34878D82A}">
                    <a16:rowId xmlns:a16="http://schemas.microsoft.com/office/drawing/2014/main" val="10001"/>
                  </a:ext>
                </a:extLst>
              </a:tr>
              <a:tr h="571806">
                <a:tc>
                  <a:txBody>
                    <a:bodyPr/>
                    <a:lstStyle/>
                    <a:p>
                      <a:r>
                        <a:rPr lang="en-GB" sz="2400" dirty="0"/>
                        <a:t>Certainty (knows</a:t>
                      </a:r>
                      <a:r>
                        <a:rPr lang="en-GB" sz="2400" baseline="0" dirty="0"/>
                        <a:t> everything)</a:t>
                      </a:r>
                      <a:endParaRPr lang="en-GB" sz="2400" dirty="0"/>
                    </a:p>
                  </a:txBody>
                  <a:tcPr/>
                </a:tc>
                <a:tc>
                  <a:txBody>
                    <a:bodyPr/>
                    <a:lstStyle/>
                    <a:p>
                      <a:r>
                        <a:rPr lang="en-GB" sz="2400" dirty="0"/>
                        <a:t>Openness (constant</a:t>
                      </a:r>
                      <a:r>
                        <a:rPr lang="en-GB" sz="2400" baseline="0" dirty="0"/>
                        <a:t> learning)</a:t>
                      </a:r>
                      <a:endParaRPr lang="en-GB" sz="2400" dirty="0"/>
                    </a:p>
                  </a:txBody>
                  <a:tcPr/>
                </a:tc>
                <a:extLst>
                  <a:ext uri="{0D108BD9-81ED-4DB2-BD59-A6C34878D82A}">
                    <a16:rowId xmlns:a16="http://schemas.microsoft.com/office/drawing/2014/main" val="10002"/>
                  </a:ext>
                </a:extLst>
              </a:tr>
              <a:tr h="625749">
                <a:tc>
                  <a:txBody>
                    <a:bodyPr/>
                    <a:lstStyle/>
                    <a:p>
                      <a:r>
                        <a:rPr lang="en-US" sz="2400" dirty="0"/>
                        <a:t>L</a:t>
                      </a:r>
                      <a:r>
                        <a:rPr lang="en-GB" sz="2400" dirty="0" err="1"/>
                        <a:t>eads</a:t>
                      </a:r>
                      <a:r>
                        <a:rPr lang="en-GB" sz="2400" dirty="0"/>
                        <a:t> others</a:t>
                      </a:r>
                    </a:p>
                  </a:txBody>
                  <a:tcPr/>
                </a:tc>
                <a:tc>
                  <a:txBody>
                    <a:bodyPr/>
                    <a:lstStyle/>
                    <a:p>
                      <a:r>
                        <a:rPr lang="en-US" sz="2400" dirty="0"/>
                        <a:t>H</a:t>
                      </a:r>
                      <a:r>
                        <a:rPr lang="en-GB" sz="2400" dirty="0" err="1"/>
                        <a:t>elps</a:t>
                      </a:r>
                      <a:r>
                        <a:rPr lang="en-GB" sz="2400" dirty="0"/>
                        <a:t> others to lead themselves</a:t>
                      </a:r>
                    </a:p>
                  </a:txBody>
                  <a:tcPr/>
                </a:tc>
                <a:extLst>
                  <a:ext uri="{0D108BD9-81ED-4DB2-BD59-A6C34878D82A}">
                    <a16:rowId xmlns:a16="http://schemas.microsoft.com/office/drawing/2014/main" val="10003"/>
                  </a:ext>
                </a:extLst>
              </a:tr>
              <a:tr h="798370">
                <a:tc>
                  <a:txBody>
                    <a:bodyPr/>
                    <a:lstStyle/>
                    <a:p>
                      <a:r>
                        <a:rPr lang="en-GB" sz="2400" dirty="0"/>
                        <a:t>Good at talking</a:t>
                      </a:r>
                    </a:p>
                  </a:txBody>
                  <a:tcPr/>
                </a:tc>
                <a:tc>
                  <a:txBody>
                    <a:bodyPr/>
                    <a:lstStyle/>
                    <a:p>
                      <a:r>
                        <a:rPr lang="en-GB" sz="2400" dirty="0"/>
                        <a:t>Good at listening</a:t>
                      </a:r>
                    </a:p>
                  </a:txBody>
                  <a:tcPr/>
                </a:tc>
                <a:extLst>
                  <a:ext uri="{0D108BD9-81ED-4DB2-BD59-A6C34878D82A}">
                    <a16:rowId xmlns:a16="http://schemas.microsoft.com/office/drawing/2014/main" val="10004"/>
                  </a:ext>
                </a:extLst>
              </a:tr>
              <a:tr h="1014146">
                <a:tc>
                  <a:txBody>
                    <a:bodyPr/>
                    <a:lstStyle/>
                    <a:p>
                      <a:r>
                        <a:rPr lang="en-US" sz="2400" dirty="0"/>
                        <a:t>K</a:t>
                      </a:r>
                      <a:r>
                        <a:rPr lang="en-GB" sz="2400" dirty="0" err="1"/>
                        <a:t>nows</a:t>
                      </a:r>
                      <a:r>
                        <a:rPr lang="en-GB" sz="2400" dirty="0"/>
                        <a:t> the direction</a:t>
                      </a:r>
                    </a:p>
                  </a:txBody>
                  <a:tcPr/>
                </a:tc>
                <a:tc>
                  <a:txBody>
                    <a:bodyPr/>
                    <a:lstStyle/>
                    <a:p>
                      <a:r>
                        <a:rPr lang="en-GB" sz="2400" dirty="0"/>
                        <a:t>Knows</a:t>
                      </a:r>
                      <a:r>
                        <a:rPr lang="en-GB" sz="2400" baseline="0" dirty="0"/>
                        <a:t> how to h</a:t>
                      </a:r>
                      <a:r>
                        <a:rPr lang="en-GB" sz="2400" dirty="0"/>
                        <a:t>elp others to work out the direction</a:t>
                      </a:r>
                    </a:p>
                  </a:txBody>
                  <a:tcPr/>
                </a:tc>
                <a:extLst>
                  <a:ext uri="{0D108BD9-81ED-4DB2-BD59-A6C34878D82A}">
                    <a16:rowId xmlns:a16="http://schemas.microsoft.com/office/drawing/2014/main" val="10005"/>
                  </a:ext>
                </a:extLst>
              </a:tr>
              <a:tr h="529450">
                <a:tc>
                  <a:txBody>
                    <a:bodyPr/>
                    <a:lstStyle/>
                    <a:p>
                      <a:r>
                        <a:rPr lang="en-GB" sz="2400" dirty="0"/>
                        <a:t>Commanding and controlling</a:t>
                      </a:r>
                    </a:p>
                  </a:txBody>
                  <a:tcPr/>
                </a:tc>
                <a:tc>
                  <a:txBody>
                    <a:bodyPr/>
                    <a:lstStyle/>
                    <a:p>
                      <a:r>
                        <a:rPr lang="en-GB" sz="2400" dirty="0"/>
                        <a:t>Facilitating and mediating</a:t>
                      </a:r>
                    </a:p>
                  </a:txBody>
                  <a:tcPr/>
                </a:tc>
                <a:extLst>
                  <a:ext uri="{0D108BD9-81ED-4DB2-BD59-A6C34878D82A}">
                    <a16:rowId xmlns:a16="http://schemas.microsoft.com/office/drawing/2014/main" val="10006"/>
                  </a:ext>
                </a:extLst>
              </a:tr>
              <a:tr h="1144056">
                <a:tc>
                  <a:txBody>
                    <a:bodyPr/>
                    <a:lstStyle/>
                    <a:p>
                      <a:r>
                        <a:rPr lang="en-GB" sz="2400" dirty="0"/>
                        <a:t>Builds alliances to win policy battles</a:t>
                      </a:r>
                    </a:p>
                  </a:txBody>
                  <a:tcPr/>
                </a:tc>
                <a:tc>
                  <a:txBody>
                    <a:bodyPr/>
                    <a:lstStyle/>
                    <a:p>
                      <a:r>
                        <a:rPr lang="en-GB" sz="2400" dirty="0"/>
                        <a:t>Builds alliances to find workable policies</a:t>
                      </a:r>
                      <a:r>
                        <a:rPr lang="en-GB" sz="2400" baseline="0" dirty="0"/>
                        <a:t> </a:t>
                      </a:r>
                      <a:r>
                        <a:rPr lang="en-GB" sz="2400" dirty="0"/>
                        <a:t>and solutions</a:t>
                      </a:r>
                    </a:p>
                  </a:txBody>
                  <a:tcPr/>
                </a:tc>
                <a:extLst>
                  <a:ext uri="{0D108BD9-81ED-4DB2-BD59-A6C34878D82A}">
                    <a16:rowId xmlns:a16="http://schemas.microsoft.com/office/drawing/2014/main" val="10007"/>
                  </a:ext>
                </a:extLst>
              </a:tr>
            </a:tbl>
          </a:graphicData>
        </a:graphic>
      </p:graphicFrame>
      <p:sp>
        <p:nvSpPr>
          <p:cNvPr id="2" name="TextBox 1"/>
          <p:cNvSpPr txBox="1"/>
          <p:nvPr/>
        </p:nvSpPr>
        <p:spPr>
          <a:xfrm>
            <a:off x="2517914" y="13252"/>
            <a:ext cx="5160716" cy="584775"/>
          </a:xfrm>
          <a:prstGeom prst="rect">
            <a:avLst/>
          </a:prstGeom>
          <a:noFill/>
        </p:spPr>
        <p:txBody>
          <a:bodyPr wrap="square" rtlCol="0">
            <a:spAutoFit/>
          </a:bodyPr>
          <a:lstStyle/>
          <a:p>
            <a:r>
              <a:rPr lang="en-GB" sz="3200" b="1" dirty="0">
                <a:solidFill>
                  <a:schemeClr val="accent3">
                    <a:lumMod val="75000"/>
                  </a:schemeClr>
                </a:solidFill>
              </a:rPr>
              <a:t>21</a:t>
            </a:r>
            <a:r>
              <a:rPr lang="en-GB" sz="3200" b="1" baseline="30000" dirty="0">
                <a:solidFill>
                  <a:schemeClr val="accent3">
                    <a:lumMod val="75000"/>
                  </a:schemeClr>
                </a:solidFill>
              </a:rPr>
              <a:t>st</a:t>
            </a:r>
            <a:r>
              <a:rPr lang="en-GB" sz="3200" b="1" dirty="0">
                <a:solidFill>
                  <a:schemeClr val="accent3">
                    <a:lumMod val="75000"/>
                  </a:schemeClr>
                </a:solidFill>
              </a:rPr>
              <a:t> Century Politicians</a:t>
            </a:r>
          </a:p>
        </p:txBody>
      </p:sp>
    </p:spTree>
    <p:extLst>
      <p:ext uri="{BB962C8B-B14F-4D97-AF65-F5344CB8AC3E}">
        <p14:creationId xmlns:p14="http://schemas.microsoft.com/office/powerpoint/2010/main" val="8888791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ssfs15\home1\NeedhaCY\needhacy Documents\Conferences, papers and grants\Active\21st Century public servant\Laura slides\roles.jpg"/>
          <p:cNvPicPr>
            <a:picLocks noChangeAspect="1" noChangeArrowheads="1"/>
          </p:cNvPicPr>
          <p:nvPr/>
        </p:nvPicPr>
        <p:blipFill>
          <a:blip r:embed="rId3" cstate="print"/>
          <a:srcRect/>
          <a:stretch>
            <a:fillRect/>
          </a:stretch>
        </p:blipFill>
        <p:spPr bwMode="auto">
          <a:xfrm>
            <a:off x="477330" y="628388"/>
            <a:ext cx="8368496" cy="5666122"/>
          </a:xfrm>
          <a:prstGeom prst="rect">
            <a:avLst/>
          </a:prstGeom>
          <a:noFill/>
        </p:spPr>
      </p:pic>
      <p:sp>
        <p:nvSpPr>
          <p:cNvPr id="2" name="Footer Placeholder 1"/>
          <p:cNvSpPr>
            <a:spLocks noGrp="1"/>
          </p:cNvSpPr>
          <p:nvPr>
            <p:ph type="ftr" sz="quarter" idx="11"/>
          </p:nvPr>
        </p:nvSpPr>
        <p:spPr>
          <a:xfrm>
            <a:off x="107950" y="6342781"/>
            <a:ext cx="8737876" cy="365125"/>
          </a:xfrm>
        </p:spPr>
        <p:txBody>
          <a:bodyPr/>
          <a:lstStyle/>
          <a:p>
            <a:r>
              <a:rPr lang="en-GB" sz="2000" dirty="0">
                <a:solidFill>
                  <a:schemeClr val="accent3">
                    <a:lumMod val="75000"/>
                  </a:schemeClr>
                </a:solidFill>
              </a:rPr>
              <a:t>Birmingham University  </a:t>
            </a:r>
          </a:p>
          <a:p>
            <a:r>
              <a:rPr lang="en-GB" sz="2000" dirty="0">
                <a:solidFill>
                  <a:schemeClr val="accent3">
                    <a:lumMod val="75000"/>
                  </a:schemeClr>
                </a:solidFill>
              </a:rPr>
              <a:t>http://21stcenturypublicservant.wordpress.com/  Illustrations by Laura </a:t>
            </a:r>
            <a:r>
              <a:rPr lang="en-GB" sz="2000" dirty="0" err="1">
                <a:solidFill>
                  <a:schemeClr val="accent3">
                    <a:lumMod val="75000"/>
                  </a:schemeClr>
                </a:solidFill>
              </a:rPr>
              <a:t>Brodrick</a:t>
            </a:r>
            <a:endParaRPr lang="en-GB" sz="2000" dirty="0">
              <a:solidFill>
                <a:schemeClr val="accent3">
                  <a:lumMod val="75000"/>
                </a:schemeClr>
              </a:solidFill>
            </a:endParaRPr>
          </a:p>
        </p:txBody>
      </p:sp>
      <p:sp>
        <p:nvSpPr>
          <p:cNvPr id="5" name="Title 2"/>
          <p:cNvSpPr txBox="1">
            <a:spLocks/>
          </p:cNvSpPr>
          <p:nvPr/>
        </p:nvSpPr>
        <p:spPr>
          <a:xfrm>
            <a:off x="107950" y="188913"/>
            <a:ext cx="8928100" cy="849312"/>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_tradnl" sz="3200" b="1" dirty="0">
                <a:solidFill>
                  <a:srgbClr val="4BACC6">
                    <a:lumMod val="75000"/>
                  </a:srgbClr>
                </a:solidFill>
              </a:rPr>
              <a:t>21st Century </a:t>
            </a:r>
            <a:r>
              <a:rPr lang="es-ES_tradnl" sz="3200" b="1" dirty="0" err="1">
                <a:solidFill>
                  <a:srgbClr val="4BACC6">
                    <a:lumMod val="75000"/>
                  </a:srgbClr>
                </a:solidFill>
              </a:rPr>
              <a:t>Public</a:t>
            </a:r>
            <a:r>
              <a:rPr lang="es-ES_tradnl" sz="3200" b="1" dirty="0">
                <a:solidFill>
                  <a:srgbClr val="4BACC6">
                    <a:lumMod val="75000"/>
                  </a:srgbClr>
                </a:solidFill>
              </a:rPr>
              <a:t> </a:t>
            </a:r>
            <a:r>
              <a:rPr lang="es-ES_tradnl" sz="3200" b="1" dirty="0" err="1">
                <a:solidFill>
                  <a:srgbClr val="4BACC6">
                    <a:lumMod val="75000"/>
                  </a:srgbClr>
                </a:solidFill>
              </a:rPr>
              <a:t>Servants</a:t>
            </a:r>
            <a:endParaRPr lang="es-ES_tradnl" sz="3200" b="1" dirty="0">
              <a:solidFill>
                <a:srgbClr val="4BACC6">
                  <a:lumMod val="75000"/>
                </a:srgbClr>
              </a:solidFill>
            </a:endParaRPr>
          </a:p>
        </p:txBody>
      </p:sp>
    </p:spTree>
    <p:extLst>
      <p:ext uri="{BB962C8B-B14F-4D97-AF65-F5344CB8AC3E}">
        <p14:creationId xmlns:p14="http://schemas.microsoft.com/office/powerpoint/2010/main" val="1822892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2981"/>
            <a:ext cx="8921363" cy="6247782"/>
          </a:xfrm>
          <a:prstGeom prst="rect">
            <a:avLst/>
          </a:prstGeom>
        </p:spPr>
      </p:pic>
      <p:sp>
        <p:nvSpPr>
          <p:cNvPr id="3" name="TextBox 2"/>
          <p:cNvSpPr txBox="1"/>
          <p:nvPr/>
        </p:nvSpPr>
        <p:spPr>
          <a:xfrm>
            <a:off x="6321286" y="6602264"/>
            <a:ext cx="2464903" cy="276999"/>
          </a:xfrm>
          <a:prstGeom prst="rect">
            <a:avLst/>
          </a:prstGeom>
          <a:solidFill>
            <a:schemeClr val="bg1"/>
          </a:solidFill>
        </p:spPr>
        <p:txBody>
          <a:bodyPr wrap="square" rtlCol="0">
            <a:spAutoFit/>
          </a:bodyPr>
          <a:lstStyle/>
          <a:p>
            <a:r>
              <a:rPr lang="en-GB" sz="1200" dirty="0"/>
              <a:t>Randle, A. &amp; Anderson, H. 2017</a:t>
            </a:r>
          </a:p>
        </p:txBody>
      </p:sp>
      <p:sp>
        <p:nvSpPr>
          <p:cNvPr id="4" name="Title 2"/>
          <p:cNvSpPr txBox="1">
            <a:spLocks/>
          </p:cNvSpPr>
          <p:nvPr/>
        </p:nvSpPr>
        <p:spPr>
          <a:xfrm>
            <a:off x="-6737" y="-27160"/>
            <a:ext cx="8928100" cy="849312"/>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_tradnl" sz="3200" b="1" dirty="0">
                <a:solidFill>
                  <a:srgbClr val="4BACC6">
                    <a:lumMod val="75000"/>
                  </a:srgbClr>
                </a:solidFill>
              </a:rPr>
              <a:t>Collaborative places </a:t>
            </a:r>
          </a:p>
        </p:txBody>
      </p:sp>
    </p:spTree>
    <p:extLst>
      <p:ext uri="{BB962C8B-B14F-4D97-AF65-F5344CB8AC3E}">
        <p14:creationId xmlns:p14="http://schemas.microsoft.com/office/powerpoint/2010/main" val="1614929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696" y="130968"/>
            <a:ext cx="8568952" cy="828328"/>
          </a:xfrm>
        </p:spPr>
        <p:txBody>
          <a:bodyPr>
            <a:noAutofit/>
          </a:bodyPr>
          <a:lstStyle/>
          <a:p>
            <a:r>
              <a:rPr lang="en-GB" sz="3600" b="1" dirty="0">
                <a:solidFill>
                  <a:schemeClr val="accent3">
                    <a:lumMod val="75000"/>
                  </a:schemeClr>
                </a:solidFill>
              </a:rPr>
              <a:t>Democratic Recession </a:t>
            </a:r>
            <a:endParaRPr lang="en-GB" sz="3600" b="1" dirty="0">
              <a:solidFill>
                <a:schemeClr val="accent5">
                  <a:lumMod val="75000"/>
                </a:schemeClr>
              </a:solidFill>
            </a:endParaRPr>
          </a:p>
        </p:txBody>
      </p:sp>
      <p:sp>
        <p:nvSpPr>
          <p:cNvPr id="3" name="Content Placeholder 2"/>
          <p:cNvSpPr>
            <a:spLocks noGrp="1"/>
          </p:cNvSpPr>
          <p:nvPr>
            <p:ph idx="1"/>
          </p:nvPr>
        </p:nvSpPr>
        <p:spPr>
          <a:xfrm>
            <a:off x="176696" y="1052736"/>
            <a:ext cx="8967304" cy="5805264"/>
          </a:xfrm>
        </p:spPr>
        <p:txBody>
          <a:bodyPr>
            <a:normAutofit/>
          </a:bodyPr>
          <a:lstStyle/>
          <a:p>
            <a:pPr marL="228600" lvl="0" indent="-228600" defTabSz="914400">
              <a:lnSpc>
                <a:spcPct val="90000"/>
              </a:lnSpc>
              <a:spcBef>
                <a:spcPts val="1000"/>
              </a:spcBef>
              <a:spcAft>
                <a:spcPts val="600"/>
              </a:spcAft>
              <a:buFont typeface="Arial" panose="020B0604020202020204" pitchFamily="34" charset="0"/>
              <a:buChar char="•"/>
            </a:pPr>
            <a:r>
              <a:rPr lang="en-GB" sz="2800" dirty="0">
                <a:solidFill>
                  <a:prstClr val="black"/>
                </a:solidFill>
              </a:rPr>
              <a:t>Global Attitudes Survey shows increased </a:t>
            </a:r>
            <a:r>
              <a:rPr lang="en-GB" sz="2800" b="1" dirty="0">
                <a:solidFill>
                  <a:schemeClr val="accent5">
                    <a:lumMod val="75000"/>
                  </a:schemeClr>
                </a:solidFill>
              </a:rPr>
              <a:t>indifference, frustration and authoritarian attitudes </a:t>
            </a:r>
            <a:r>
              <a:rPr lang="en-GB" sz="2800" dirty="0"/>
              <a:t>particularly in the youngest </a:t>
            </a:r>
            <a:r>
              <a:rPr lang="en-GB" sz="2800" dirty="0">
                <a:solidFill>
                  <a:prstClr val="black"/>
                </a:solidFill>
              </a:rPr>
              <a:t>democratic systems around the world (</a:t>
            </a:r>
            <a:r>
              <a:rPr lang="en-GB" sz="2800" dirty="0" err="1">
                <a:solidFill>
                  <a:prstClr val="black"/>
                </a:solidFill>
              </a:rPr>
              <a:t>Foa</a:t>
            </a:r>
            <a:r>
              <a:rPr lang="en-GB" sz="2800" dirty="0">
                <a:solidFill>
                  <a:prstClr val="black"/>
                </a:solidFill>
              </a:rPr>
              <a:t> &amp; </a:t>
            </a:r>
            <a:r>
              <a:rPr lang="en-GB" sz="2800" dirty="0" err="1">
                <a:solidFill>
                  <a:prstClr val="black"/>
                </a:solidFill>
              </a:rPr>
              <a:t>Mounk</a:t>
            </a:r>
            <a:r>
              <a:rPr lang="en-GB" sz="2800" dirty="0">
                <a:solidFill>
                  <a:prstClr val="black"/>
                </a:solidFill>
              </a:rPr>
              <a:t>, 2016)</a:t>
            </a:r>
          </a:p>
          <a:p>
            <a:pPr eaLnBrk="0" fontAlgn="base" hangingPunct="0">
              <a:spcBef>
                <a:spcPct val="30000"/>
              </a:spcBef>
              <a:spcAft>
                <a:spcPct val="0"/>
              </a:spcAft>
              <a:defRPr/>
            </a:pPr>
            <a:r>
              <a:rPr lang="en-GB" sz="2800" b="1" dirty="0">
                <a:solidFill>
                  <a:schemeClr val="accent3">
                    <a:lumMod val="75000"/>
                  </a:schemeClr>
                </a:solidFill>
                <a:ea typeface="MS PGothic" panose="020B0600070205080204" pitchFamily="34" charset="-128"/>
                <a:cs typeface="Arial" charset="0"/>
              </a:rPr>
              <a:t>Support for regime institutions - government and parliament has declined </a:t>
            </a:r>
            <a:r>
              <a:rPr lang="en-GB" sz="2800" dirty="0">
                <a:ea typeface="MS PGothic" panose="020B0600070205080204" pitchFamily="34" charset="-128"/>
                <a:cs typeface="Arial" charset="0"/>
              </a:rPr>
              <a:t>esp. in countries with high levels of youth unemployment </a:t>
            </a:r>
            <a:r>
              <a:rPr lang="en-GB" sz="2800" dirty="0">
                <a:cs typeface="Arial" charset="0"/>
              </a:rPr>
              <a:t>(</a:t>
            </a:r>
            <a:r>
              <a:rPr lang="en-GB" sz="2800" dirty="0" err="1">
                <a:cs typeface="Arial" charset="0"/>
              </a:rPr>
              <a:t>Janmaat</a:t>
            </a:r>
            <a:r>
              <a:rPr lang="en-GB" sz="2800" dirty="0">
                <a:cs typeface="Arial" charset="0"/>
              </a:rPr>
              <a:t> 2019)</a:t>
            </a:r>
            <a:endParaRPr lang="en-GB" sz="2800" dirty="0">
              <a:ea typeface="MS PGothic" panose="020B0600070205080204" pitchFamily="34" charset="-128"/>
              <a:cs typeface="Arial" charset="0"/>
            </a:endParaRPr>
          </a:p>
          <a:p>
            <a:pPr eaLnBrk="0" fontAlgn="base" hangingPunct="0">
              <a:spcBef>
                <a:spcPct val="30000"/>
              </a:spcBef>
              <a:spcAft>
                <a:spcPct val="0"/>
              </a:spcAft>
              <a:defRPr/>
            </a:pPr>
            <a:r>
              <a:rPr lang="en-GB" sz="2800" b="1" dirty="0">
                <a:solidFill>
                  <a:schemeClr val="accent5">
                    <a:lumMod val="75000"/>
                  </a:schemeClr>
                </a:solidFill>
                <a:latin typeface="+mj-lt"/>
                <a:cs typeface="Arial" charset="0"/>
              </a:rPr>
              <a:t>Dramatic declines in political trust and voting levels </a:t>
            </a:r>
            <a:r>
              <a:rPr lang="en-GB" sz="2800" dirty="0">
                <a:latin typeface="+mj-lt"/>
                <a:cs typeface="Arial" charset="0"/>
              </a:rPr>
              <a:t>(</a:t>
            </a:r>
            <a:r>
              <a:rPr lang="en-GB" sz="2800" dirty="0" err="1">
                <a:latin typeface="+mj-lt"/>
                <a:cs typeface="Arial" charset="0"/>
              </a:rPr>
              <a:t>Janmaat</a:t>
            </a:r>
            <a:r>
              <a:rPr lang="en-GB" sz="2800" dirty="0">
                <a:latin typeface="+mj-lt"/>
                <a:cs typeface="Arial" charset="0"/>
              </a:rPr>
              <a:t> 2019)</a:t>
            </a:r>
          </a:p>
          <a:p>
            <a:pPr eaLnBrk="0" fontAlgn="base" hangingPunct="0">
              <a:spcBef>
                <a:spcPct val="30000"/>
              </a:spcBef>
              <a:spcAft>
                <a:spcPct val="0"/>
              </a:spcAft>
              <a:defRPr/>
            </a:pPr>
            <a:r>
              <a:rPr lang="en-GB" sz="2800" b="1" dirty="0">
                <a:solidFill>
                  <a:schemeClr val="accent3">
                    <a:lumMod val="75000"/>
                  </a:schemeClr>
                </a:solidFill>
              </a:rPr>
              <a:t>People like the idea of democracy, but despair at how it is practiced </a:t>
            </a:r>
            <a:r>
              <a:rPr lang="en-GB" sz="2800" dirty="0"/>
              <a:t>(Economist Intelligence Unit's Democracy Index 2016) </a:t>
            </a:r>
          </a:p>
          <a:p>
            <a:pPr eaLnBrk="0" fontAlgn="base" hangingPunct="0">
              <a:spcBef>
                <a:spcPct val="30000"/>
              </a:spcBef>
              <a:spcAft>
                <a:spcPct val="0"/>
              </a:spcAft>
              <a:defRPr/>
            </a:pPr>
            <a:endParaRPr lang="en-GB" sz="2400" dirty="0">
              <a:latin typeface="+mj-lt"/>
              <a:cs typeface="Arial" charset="0"/>
            </a:endParaRPr>
          </a:p>
          <a:p>
            <a:pPr marL="228600" lvl="0" indent="-228600" defTabSz="914400">
              <a:lnSpc>
                <a:spcPct val="90000"/>
              </a:lnSpc>
              <a:spcBef>
                <a:spcPts val="1000"/>
              </a:spcBef>
              <a:spcAft>
                <a:spcPts val="600"/>
              </a:spcAft>
              <a:buFont typeface="Arial" panose="020B0604020202020204" pitchFamily="34" charset="0"/>
              <a:buChar char="•"/>
            </a:pPr>
            <a:endParaRPr lang="en-GB" sz="2800" dirty="0">
              <a:solidFill>
                <a:prstClr val="black"/>
              </a:solidFill>
            </a:endParaRPr>
          </a:p>
        </p:txBody>
      </p:sp>
    </p:spTree>
    <p:extLst>
      <p:ext uri="{BB962C8B-B14F-4D97-AF65-F5344CB8AC3E}">
        <p14:creationId xmlns:p14="http://schemas.microsoft.com/office/powerpoint/2010/main" val="19301514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13458" y="0"/>
            <a:ext cx="8229600" cy="757702"/>
          </a:xfrm>
        </p:spPr>
        <p:txBody>
          <a:bodyPr>
            <a:normAutofit/>
          </a:bodyPr>
          <a:lstStyle/>
          <a:p>
            <a:r>
              <a:rPr lang="en-GB" sz="3600" b="1" dirty="0">
                <a:solidFill>
                  <a:schemeClr val="accent5">
                    <a:lumMod val="75000"/>
                  </a:schemeClr>
                </a:solidFill>
              </a:rPr>
              <a:t>Key challenges</a:t>
            </a:r>
            <a:endParaRPr lang="en-GB" sz="3600" b="1" dirty="0">
              <a:solidFill>
                <a:srgbClr val="FF0000"/>
              </a:solidFill>
            </a:endParaRPr>
          </a:p>
        </p:txBody>
      </p:sp>
      <p:sp>
        <p:nvSpPr>
          <p:cNvPr id="6" name="Content Placeholder 5"/>
          <p:cNvSpPr>
            <a:spLocks noGrp="1"/>
          </p:cNvSpPr>
          <p:nvPr>
            <p:ph idx="1"/>
          </p:nvPr>
        </p:nvSpPr>
        <p:spPr>
          <a:xfrm>
            <a:off x="213458" y="757702"/>
            <a:ext cx="8787667" cy="5647567"/>
          </a:xfrm>
        </p:spPr>
        <p:txBody>
          <a:bodyPr>
            <a:noAutofit/>
          </a:bodyPr>
          <a:lstStyle/>
          <a:p>
            <a:r>
              <a:rPr lang="en-GB" sz="2400" dirty="0">
                <a:solidFill>
                  <a:schemeClr val="accent3">
                    <a:lumMod val="75000"/>
                  </a:schemeClr>
                </a:solidFill>
              </a:rPr>
              <a:t>Reshaping mindsets and ways of working</a:t>
            </a:r>
          </a:p>
          <a:p>
            <a:pPr lvl="1"/>
            <a:r>
              <a:rPr lang="en-GB" sz="2400" dirty="0"/>
              <a:t>commitment to democratic innovation from officials, elected representatives, community groups and citizens</a:t>
            </a:r>
          </a:p>
          <a:p>
            <a:pPr lvl="1"/>
            <a:r>
              <a:rPr lang="en-GB" sz="2400" dirty="0"/>
              <a:t>facilitative leadership</a:t>
            </a:r>
          </a:p>
          <a:p>
            <a:r>
              <a:rPr lang="en-GB" sz="2400" dirty="0">
                <a:solidFill>
                  <a:schemeClr val="accent3">
                    <a:lumMod val="75000"/>
                  </a:schemeClr>
                </a:solidFill>
              </a:rPr>
              <a:t>Inequalities of power and influence </a:t>
            </a:r>
            <a:r>
              <a:rPr lang="en-GB" sz="2400" u="sng" dirty="0"/>
              <a:t>within</a:t>
            </a:r>
            <a:r>
              <a:rPr lang="en-GB" sz="2400" dirty="0"/>
              <a:t> communities</a:t>
            </a:r>
          </a:p>
          <a:p>
            <a:pPr lvl="1"/>
            <a:r>
              <a:rPr lang="en-GB" sz="2400" dirty="0"/>
              <a:t>local authorities have a key role in </a:t>
            </a:r>
            <a:r>
              <a:rPr lang="en-GB" sz="2400" dirty="0">
                <a:solidFill>
                  <a:schemeClr val="accent5">
                    <a:lumMod val="75000"/>
                  </a:schemeClr>
                </a:solidFill>
              </a:rPr>
              <a:t>lowering barriers to participation and creating a level-playing field</a:t>
            </a:r>
            <a:r>
              <a:rPr lang="en-GB" sz="2400" dirty="0"/>
              <a:t> </a:t>
            </a:r>
          </a:p>
          <a:p>
            <a:pPr lvl="1"/>
            <a:r>
              <a:rPr lang="en-GB" sz="2400" dirty="0"/>
              <a:t>democratic innovations can clash with established relationships and dynamics in communities</a:t>
            </a:r>
          </a:p>
          <a:p>
            <a:r>
              <a:rPr lang="en-GB" sz="2400" dirty="0">
                <a:solidFill>
                  <a:schemeClr val="accent3">
                    <a:lumMod val="75000"/>
                  </a:schemeClr>
                </a:solidFill>
              </a:rPr>
              <a:t>Investment in developing: </a:t>
            </a:r>
          </a:p>
          <a:p>
            <a:pPr lvl="1"/>
            <a:r>
              <a:rPr lang="en-GB" sz="2400" b="1" dirty="0">
                <a:solidFill>
                  <a:schemeClr val="accent5">
                    <a:lumMod val="75000"/>
                  </a:schemeClr>
                </a:solidFill>
              </a:rPr>
              <a:t>capacity and skills</a:t>
            </a:r>
            <a:r>
              <a:rPr lang="en-GB" sz="2400" dirty="0">
                <a:solidFill>
                  <a:schemeClr val="accent3">
                    <a:lumMod val="75000"/>
                  </a:schemeClr>
                </a:solidFill>
              </a:rPr>
              <a:t>: </a:t>
            </a:r>
            <a:r>
              <a:rPr lang="en-GB" sz="2400" dirty="0"/>
              <a:t>facilitation, </a:t>
            </a:r>
            <a:r>
              <a:rPr lang="en-US" sz="2400" dirty="0"/>
              <a:t>process design, </a:t>
            </a:r>
            <a:r>
              <a:rPr lang="en-GB" sz="2400" dirty="0"/>
              <a:t>mediation, negotiation, brokering, </a:t>
            </a:r>
            <a:r>
              <a:rPr lang="en-GB" sz="2400" dirty="0" err="1"/>
              <a:t>etc</a:t>
            </a:r>
            <a:endParaRPr lang="en-GB" sz="2400" dirty="0"/>
          </a:p>
          <a:p>
            <a:pPr lvl="1">
              <a:spcAft>
                <a:spcPts val="600"/>
              </a:spcAft>
            </a:pPr>
            <a:r>
              <a:rPr lang="en-GB" sz="2400" b="1" dirty="0">
                <a:solidFill>
                  <a:schemeClr val="accent5">
                    <a:lumMod val="75000"/>
                  </a:schemeClr>
                </a:solidFill>
              </a:rPr>
              <a:t>infrastructure</a:t>
            </a:r>
            <a:r>
              <a:rPr lang="en-GB" sz="2400" dirty="0"/>
              <a:t> (e.g. spaces, platforms)</a:t>
            </a:r>
          </a:p>
          <a:p>
            <a:r>
              <a:rPr lang="en-GB" sz="2400" dirty="0">
                <a:solidFill>
                  <a:schemeClr val="accent3">
                    <a:lumMod val="75000"/>
                  </a:schemeClr>
                </a:solidFill>
              </a:rPr>
              <a:t>Long-term commitment, ongoing learning and adaptation</a:t>
            </a:r>
            <a:endParaRPr lang="en-GB" sz="2400" dirty="0"/>
          </a:p>
          <a:p>
            <a:endParaRPr lang="en-GB" sz="2400" dirty="0"/>
          </a:p>
        </p:txBody>
      </p:sp>
    </p:spTree>
    <p:extLst>
      <p:ext uri="{BB962C8B-B14F-4D97-AF65-F5344CB8AC3E}">
        <p14:creationId xmlns:p14="http://schemas.microsoft.com/office/powerpoint/2010/main" val="10831639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0" end="0"/>
                                            </p:txEl>
                                          </p:spTgt>
                                        </p:tgtEl>
                                        <p:attrNameLst>
                                          <p:attrName>ppt_c</p:attrName>
                                        </p:attrNameLst>
                                      </p:cBhvr>
                                      <p:to>
                                        <a:schemeClr val="accent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chemeClr val="accent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2" end="2"/>
                                            </p:txEl>
                                          </p:spTgt>
                                        </p:tgtEl>
                                        <p:attrNameLst>
                                          <p:attrName>ppt_c</p:attrName>
                                        </p:attrNameLst>
                                      </p:cBhvr>
                                      <p:to>
                                        <a:schemeClr val="accent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3" end="3"/>
                                            </p:txEl>
                                          </p:spTgt>
                                        </p:tgtEl>
                                        <p:attrNameLst>
                                          <p:attrName>ppt_c</p:attrName>
                                        </p:attrNameLst>
                                      </p:cBhvr>
                                      <p:to>
                                        <a:schemeClr val="accent1"/>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4" end="4"/>
                                            </p:txEl>
                                          </p:spTgt>
                                        </p:tgtEl>
                                        <p:attrNameLst>
                                          <p:attrName>ppt_c</p:attrName>
                                        </p:attrNameLst>
                                      </p:cBhvr>
                                      <p:to>
                                        <a:schemeClr val="accent1"/>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5" end="5"/>
                                            </p:txEl>
                                          </p:spTgt>
                                        </p:tgtEl>
                                        <p:attrNameLst>
                                          <p:attrName>ppt_c</p:attrName>
                                        </p:attrNameLst>
                                      </p:cBhvr>
                                      <p:to>
                                        <a:schemeClr val="accent1"/>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6" end="6"/>
                                            </p:txEl>
                                          </p:spTgt>
                                        </p:tgtEl>
                                        <p:attrNameLst>
                                          <p:attrName>ppt_c</p:attrName>
                                        </p:attrNameLst>
                                      </p:cBhvr>
                                      <p:to>
                                        <a:schemeClr val="accent1"/>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7" end="7"/>
                                            </p:txEl>
                                          </p:spTgt>
                                        </p:tgtEl>
                                        <p:attrNameLst>
                                          <p:attrName>ppt_c</p:attrName>
                                        </p:attrNameLst>
                                      </p:cBhvr>
                                      <p:to>
                                        <a:schemeClr val="accent1"/>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8" end="8"/>
                                            </p:txEl>
                                          </p:spTgt>
                                        </p:tgtEl>
                                        <p:attrNameLst>
                                          <p:attrName>ppt_c</p:attrName>
                                        </p:attrNameLst>
                                      </p:cBhvr>
                                      <p:to>
                                        <a:schemeClr val="accent1"/>
                                      </p:to>
                                    </p:animClr>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9" end="9"/>
                                            </p:txEl>
                                          </p:spTgt>
                                        </p:tgtEl>
                                        <p:attrNameLst>
                                          <p:attrName>ppt_c</p:attrName>
                                        </p:attrNameLst>
                                      </p:cBhvr>
                                      <p:to>
                                        <a:schemeClr val="accent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329572"/>
            <a:ext cx="8928992" cy="850106"/>
          </a:xfrm>
        </p:spPr>
        <p:txBody>
          <a:bodyPr>
            <a:noAutofit/>
          </a:bodyPr>
          <a:lstStyle/>
          <a:p>
            <a:pPr lvl="0"/>
            <a:r>
              <a:rPr lang="en-GB" sz="4000" b="1" dirty="0">
                <a:solidFill>
                  <a:schemeClr val="accent5">
                    <a:lumMod val="75000"/>
                  </a:schemeClr>
                </a:solidFill>
              </a:rPr>
              <a:t>Concluding Messages</a:t>
            </a:r>
            <a:br>
              <a:rPr lang="en-GB" sz="4000" b="1" dirty="0">
                <a:solidFill>
                  <a:schemeClr val="accent5">
                    <a:lumMod val="75000"/>
                  </a:schemeClr>
                </a:solidFill>
              </a:rPr>
            </a:br>
            <a:endParaRPr lang="en-US" sz="4000" b="1" dirty="0">
              <a:solidFill>
                <a:schemeClr val="accent5">
                  <a:lumMod val="75000"/>
                </a:schemeClr>
              </a:solidFill>
            </a:endParaRPr>
          </a:p>
        </p:txBody>
      </p:sp>
      <p:sp>
        <p:nvSpPr>
          <p:cNvPr id="3" name="Content Placeholder 2"/>
          <p:cNvSpPr>
            <a:spLocks noGrp="1"/>
          </p:cNvSpPr>
          <p:nvPr>
            <p:ph idx="1"/>
          </p:nvPr>
        </p:nvSpPr>
        <p:spPr>
          <a:xfrm>
            <a:off x="107504" y="876690"/>
            <a:ext cx="8856984" cy="5896168"/>
          </a:xfrm>
        </p:spPr>
        <p:txBody>
          <a:bodyPr>
            <a:normAutofit/>
          </a:bodyPr>
          <a:lstStyle/>
          <a:p>
            <a:r>
              <a:rPr lang="en-GB" dirty="0"/>
              <a:t>Empowerment is not something that can be done to others, communities and individuals can only </a:t>
            </a:r>
            <a:r>
              <a:rPr lang="en-GB" b="1" dirty="0">
                <a:solidFill>
                  <a:schemeClr val="accent3">
                    <a:lumMod val="75000"/>
                  </a:schemeClr>
                </a:solidFill>
              </a:rPr>
              <a:t>empower themselves</a:t>
            </a:r>
          </a:p>
          <a:p>
            <a:r>
              <a:rPr lang="en-GB" dirty="0"/>
              <a:t>But CPPs can develop</a:t>
            </a:r>
          </a:p>
          <a:p>
            <a:pPr lvl="1"/>
            <a:r>
              <a:rPr lang="en-GB" sz="3200" b="1" dirty="0">
                <a:solidFill>
                  <a:schemeClr val="accent5">
                    <a:lumMod val="75000"/>
                  </a:schemeClr>
                </a:solidFill>
              </a:rPr>
              <a:t>enabling conditions, governance structures, capacity, infrastructure</a:t>
            </a:r>
            <a:r>
              <a:rPr lang="en-GB" sz="3200" dirty="0">
                <a:solidFill>
                  <a:schemeClr val="accent5">
                    <a:lumMod val="75000"/>
                  </a:schemeClr>
                </a:solidFill>
              </a:rPr>
              <a:t> and </a:t>
            </a:r>
            <a:r>
              <a:rPr lang="en-GB" sz="3200" b="1" dirty="0">
                <a:solidFill>
                  <a:schemeClr val="accent5">
                    <a:lumMod val="75000"/>
                  </a:schemeClr>
                </a:solidFill>
              </a:rPr>
              <a:t>spaces for democratic innovation</a:t>
            </a:r>
          </a:p>
          <a:p>
            <a:r>
              <a:rPr lang="en-GB" dirty="0"/>
              <a:t>The challenge is to connect </a:t>
            </a:r>
            <a:r>
              <a:rPr lang="en-GB" b="1" dirty="0">
                <a:solidFill>
                  <a:schemeClr val="accent3">
                    <a:lumMod val="75000"/>
                  </a:schemeClr>
                </a:solidFill>
              </a:rPr>
              <a:t>decision-making processes, facilitators and innovations</a:t>
            </a:r>
          </a:p>
          <a:p>
            <a:r>
              <a:rPr lang="en-GB" dirty="0"/>
              <a:t>And to </a:t>
            </a:r>
            <a:r>
              <a:rPr lang="en-GB" b="1" dirty="0">
                <a:solidFill>
                  <a:schemeClr val="accent5">
                    <a:lumMod val="75000"/>
                  </a:schemeClr>
                </a:solidFill>
              </a:rPr>
              <a:t>engage future generations </a:t>
            </a:r>
            <a:r>
              <a:rPr lang="en-GB" dirty="0"/>
              <a:t>in building a stronger local democracy</a:t>
            </a:r>
          </a:p>
          <a:p>
            <a:pPr marL="0" indent="0">
              <a:buNone/>
            </a:pPr>
            <a:endParaRPr lang="en-GB" dirty="0"/>
          </a:p>
        </p:txBody>
      </p:sp>
    </p:spTree>
    <p:extLst>
      <p:ext uri="{BB962C8B-B14F-4D97-AF65-F5344CB8AC3E}">
        <p14:creationId xmlns:p14="http://schemas.microsoft.com/office/powerpoint/2010/main" val="592023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jw14w\Downloads\IMG_0052.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30000"/>
                    </a14:imgEffect>
                  </a14:imgLayer>
                </a14:imgProps>
              </a:ext>
              <a:ext uri="{28A0092B-C50C-407E-A947-70E740481C1C}">
                <a14:useLocalDpi xmlns:a14="http://schemas.microsoft.com/office/drawing/2010/main" val="0"/>
              </a:ext>
            </a:extLst>
          </a:blip>
          <a:srcRect l="-2445" r="25860"/>
          <a:stretch/>
        </p:blipFill>
        <p:spPr bwMode="auto">
          <a:xfrm>
            <a:off x="234861" y="398146"/>
            <a:ext cx="8391275" cy="606170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close up of a logo&#10;&#10;Description generated with very high confidence">
            <a:extLst>
              <a:ext uri="{FF2B5EF4-FFF2-40B4-BE49-F238E27FC236}">
                <a16:creationId xmlns:a16="http://schemas.microsoft.com/office/drawing/2014/main" id="{6EF9E1FB-20D1-420C-BF7C-09994387D9B2}"/>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7650179" y="78297"/>
            <a:ext cx="1412870" cy="1261616"/>
          </a:xfrm>
          <a:prstGeom prst="rect">
            <a:avLst/>
          </a:prstGeom>
        </p:spPr>
      </p:pic>
      <p:sp>
        <p:nvSpPr>
          <p:cNvPr id="7" name="TextBox 6">
            <a:extLst>
              <a:ext uri="{FF2B5EF4-FFF2-40B4-BE49-F238E27FC236}">
                <a16:creationId xmlns:a16="http://schemas.microsoft.com/office/drawing/2014/main" id="{FA610CA1-CF96-0547-B30B-38F94E92B1A4}"/>
              </a:ext>
            </a:extLst>
          </p:cNvPr>
          <p:cNvSpPr txBox="1"/>
          <p:nvPr/>
        </p:nvSpPr>
        <p:spPr>
          <a:xfrm>
            <a:off x="1437793" y="6530772"/>
            <a:ext cx="7625256" cy="307777"/>
          </a:xfrm>
          <a:prstGeom prst="rect">
            <a:avLst/>
          </a:prstGeom>
          <a:noFill/>
        </p:spPr>
        <p:txBody>
          <a:bodyPr wrap="square" rtlCol="0">
            <a:spAutoFit/>
          </a:bodyPr>
          <a:lstStyle/>
          <a:p>
            <a:r>
              <a:rPr lang="en-US" sz="1400" dirty="0"/>
              <a:t>Image from banner made by Children’s Parliament and Dalmarnock Primary School</a:t>
            </a:r>
          </a:p>
        </p:txBody>
      </p:sp>
    </p:spTree>
    <p:extLst>
      <p:ext uri="{BB962C8B-B14F-4D97-AF65-F5344CB8AC3E}">
        <p14:creationId xmlns:p14="http://schemas.microsoft.com/office/powerpoint/2010/main" val="40536003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Wlogosmall.jpg"/>
          <p:cNvPicPr>
            <a:picLocks noChangeAspect="1"/>
          </p:cNvPicPr>
          <p:nvPr/>
        </p:nvPicPr>
        <p:blipFill>
          <a:blip r:embed="rId3"/>
          <a:stretch>
            <a:fillRect/>
          </a:stretch>
        </p:blipFill>
        <p:spPr>
          <a:xfrm>
            <a:off x="6420860" y="4083367"/>
            <a:ext cx="2448000" cy="1481353"/>
          </a:xfrm>
          <a:prstGeom prst="rect">
            <a:avLst/>
          </a:prstGeom>
        </p:spPr>
      </p:pic>
      <p:sp>
        <p:nvSpPr>
          <p:cNvPr id="4" name="Shape 102"/>
          <p:cNvSpPr txBox="1">
            <a:spLocks/>
          </p:cNvSpPr>
          <p:nvPr/>
        </p:nvSpPr>
        <p:spPr>
          <a:xfrm>
            <a:off x="673510" y="4425039"/>
            <a:ext cx="5151120" cy="2432961"/>
          </a:xfrm>
          <a:prstGeom prst="rect">
            <a:avLst/>
          </a:prstGeom>
        </p:spPr>
        <p:txBody>
          <a:bodyPr vert="horz" lIns="0" tIns="0" rIns="0" bIns="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buFont typeface="Arial"/>
              <a:buNone/>
              <a:defRPr sz="1800"/>
            </a:pPr>
            <a:endParaRPr lang="en-US" sz="1050">
              <a:solidFill>
                <a:prstClr val="black"/>
              </a:solidFill>
            </a:endParaRPr>
          </a:p>
          <a:p>
            <a:pPr algn="ctr">
              <a:spcBef>
                <a:spcPts val="1400"/>
              </a:spcBef>
              <a:buFont typeface="Arial"/>
              <a:buNone/>
              <a:defRPr sz="1800"/>
            </a:pPr>
            <a:r>
              <a:rPr lang="en-US" sz="3600" b="1">
                <a:solidFill>
                  <a:srgbClr val="77933C"/>
                </a:solidFill>
              </a:rPr>
              <a:t>whatworksscotland.ac.uk</a:t>
            </a:r>
            <a:endParaRPr lang="en-US" sz="3600" b="1" dirty="0">
              <a:solidFill>
                <a:srgbClr val="77933C"/>
              </a:solidFill>
            </a:endParaRPr>
          </a:p>
        </p:txBody>
      </p:sp>
      <p:pic>
        <p:nvPicPr>
          <p:cNvPr id="6" name="Content Placeholder 3" descr="thank-you-word-cloud.jpg">
            <a:extLst>
              <a:ext uri="{FF2B5EF4-FFF2-40B4-BE49-F238E27FC236}">
                <a16:creationId xmlns:a16="http://schemas.microsoft.com/office/drawing/2014/main" id="{94C3D355-872D-46DA-86D9-5235E6BC969A}"/>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rcRect/>
          <a:stretch>
            <a:fillRect/>
          </a:stretch>
        </p:blipFill>
        <p:spPr>
          <a:xfrm>
            <a:off x="1104900" y="300055"/>
            <a:ext cx="6982573" cy="3840146"/>
          </a:xfrm>
        </p:spPr>
      </p:pic>
      <p:sp>
        <p:nvSpPr>
          <p:cNvPr id="3" name="Rectangle 2">
            <a:extLst>
              <a:ext uri="{FF2B5EF4-FFF2-40B4-BE49-F238E27FC236}">
                <a16:creationId xmlns:a16="http://schemas.microsoft.com/office/drawing/2014/main" id="{25A6EC4F-27B3-4550-A821-AFC651794C97}"/>
              </a:ext>
            </a:extLst>
          </p:cNvPr>
          <p:cNvSpPr/>
          <p:nvPr/>
        </p:nvSpPr>
        <p:spPr>
          <a:xfrm>
            <a:off x="2506295" y="5527667"/>
            <a:ext cx="1614545" cy="369332"/>
          </a:xfrm>
          <a:prstGeom prst="rect">
            <a:avLst/>
          </a:prstGeom>
        </p:spPr>
        <p:txBody>
          <a:bodyPr wrap="none">
            <a:spAutoFit/>
          </a:bodyPr>
          <a:lstStyle/>
          <a:p>
            <a:pPr algn="ctr" fontAlgn="auto">
              <a:spcBef>
                <a:spcPts val="1400"/>
              </a:spcBef>
              <a:spcAft>
                <a:spcPts val="0"/>
              </a:spcAft>
              <a:buNone/>
              <a:defRPr sz="1800"/>
            </a:pPr>
            <a:r>
              <a:rPr lang="en-US" b="1" dirty="0">
                <a:solidFill>
                  <a:srgbClr val="4BACC6">
                    <a:lumMod val="75000"/>
                  </a:srgbClr>
                </a:solidFill>
              </a:rPr>
              <a:t>@</a:t>
            </a:r>
            <a:r>
              <a:rPr lang="en-US" b="1" dirty="0" err="1">
                <a:solidFill>
                  <a:srgbClr val="4BACC6">
                    <a:lumMod val="75000"/>
                  </a:srgbClr>
                </a:solidFill>
              </a:rPr>
              <a:t>ClaireBynner</a:t>
            </a:r>
            <a:endParaRPr lang="en-US" b="1" dirty="0">
              <a:solidFill>
                <a:srgbClr val="4BACC6">
                  <a:lumMod val="75000"/>
                </a:srgbClr>
              </a:solidFill>
            </a:endParaRPr>
          </a:p>
        </p:txBody>
      </p:sp>
    </p:spTree>
    <p:extLst>
      <p:ext uri="{BB962C8B-B14F-4D97-AF65-F5344CB8AC3E}">
        <p14:creationId xmlns:p14="http://schemas.microsoft.com/office/powerpoint/2010/main" val="200025590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3FAF4F-92C7-C64A-8FE8-E6258B2400D5}"/>
              </a:ext>
            </a:extLst>
          </p:cNvPr>
          <p:cNvSpPr/>
          <p:nvPr/>
        </p:nvSpPr>
        <p:spPr>
          <a:xfrm>
            <a:off x="9073" y="5371556"/>
            <a:ext cx="9252622" cy="1231106"/>
          </a:xfrm>
          <a:prstGeom prst="rect">
            <a:avLst/>
          </a:prstGeom>
        </p:spPr>
        <p:txBody>
          <a:bodyPr wrap="square">
            <a:spAutoFit/>
          </a:bodyPr>
          <a:lstStyle/>
          <a:p>
            <a:r>
              <a:rPr lang="en-GB" sz="2800" dirty="0">
                <a:solidFill>
                  <a:schemeClr val="accent3">
                    <a:lumMod val="75000"/>
                  </a:schemeClr>
                </a:solidFill>
                <a:latin typeface="Arial" charset="0"/>
                <a:cs typeface="Arial" charset="0"/>
              </a:rPr>
              <a:t>In recent years there have been sharp increases in the numbers of young people participating in demonstrations </a:t>
            </a:r>
            <a:r>
              <a:rPr lang="en-GB" dirty="0">
                <a:solidFill>
                  <a:schemeClr val="accent3">
                    <a:lumMod val="75000"/>
                  </a:schemeClr>
                </a:solidFill>
                <a:cs typeface="Arial" charset="0"/>
              </a:rPr>
              <a:t>(</a:t>
            </a:r>
            <a:r>
              <a:rPr lang="en-GB" dirty="0" err="1">
                <a:solidFill>
                  <a:schemeClr val="accent3">
                    <a:lumMod val="75000"/>
                  </a:schemeClr>
                </a:solidFill>
                <a:cs typeface="Arial" charset="0"/>
              </a:rPr>
              <a:t>Janmaat</a:t>
            </a:r>
            <a:r>
              <a:rPr lang="en-GB" dirty="0">
                <a:solidFill>
                  <a:schemeClr val="accent3">
                    <a:lumMod val="75000"/>
                  </a:schemeClr>
                </a:solidFill>
                <a:cs typeface="Arial" charset="0"/>
              </a:rPr>
              <a:t> 2019)</a:t>
            </a:r>
          </a:p>
        </p:txBody>
      </p:sp>
      <p:pic>
        <p:nvPicPr>
          <p:cNvPr id="8" name="Picture 7">
            <a:extLst>
              <a:ext uri="{FF2B5EF4-FFF2-40B4-BE49-F238E27FC236}">
                <a16:creationId xmlns:a16="http://schemas.microsoft.com/office/drawing/2014/main" id="{A1E5DBFF-EB93-6F4B-BBDB-5CC1B5C7770B}"/>
              </a:ext>
            </a:extLst>
          </p:cNvPr>
          <p:cNvPicPr>
            <a:picLocks noChangeAspect="1"/>
          </p:cNvPicPr>
          <p:nvPr/>
        </p:nvPicPr>
        <p:blipFill rotWithShape="1">
          <a:blip r:embed="rId3"/>
          <a:srcRect b="2174"/>
          <a:stretch/>
        </p:blipFill>
        <p:spPr>
          <a:xfrm>
            <a:off x="63394" y="20030"/>
            <a:ext cx="9143980" cy="5098835"/>
          </a:xfrm>
          <a:prstGeom prst="rect">
            <a:avLst/>
          </a:prstGeom>
        </p:spPr>
      </p:pic>
    </p:spTree>
    <p:extLst>
      <p:ext uri="{BB962C8B-B14F-4D97-AF65-F5344CB8AC3E}">
        <p14:creationId xmlns:p14="http://schemas.microsoft.com/office/powerpoint/2010/main" val="35741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20688"/>
          </a:xfrm>
          <a:solidFill>
            <a:schemeClr val="accent5">
              <a:lumMod val="20000"/>
              <a:lumOff val="80000"/>
            </a:schemeClr>
          </a:solidFill>
        </p:spPr>
        <p:txBody>
          <a:bodyPr>
            <a:noAutofit/>
          </a:bodyPr>
          <a:lstStyle/>
          <a:p>
            <a:r>
              <a:rPr lang="en-GB" sz="3200" b="1" dirty="0">
                <a:solidFill>
                  <a:schemeClr val="accent5">
                    <a:lumMod val="75000"/>
                  </a:schemeClr>
                </a:solidFill>
              </a:rPr>
              <a:t>Evolving role of citizens: 2 stories can be told </a:t>
            </a:r>
          </a:p>
        </p:txBody>
      </p:sp>
      <p:sp>
        <p:nvSpPr>
          <p:cNvPr id="5" name="Text Placeholder 4"/>
          <p:cNvSpPr>
            <a:spLocks noGrp="1"/>
          </p:cNvSpPr>
          <p:nvPr>
            <p:ph type="body" idx="1"/>
          </p:nvPr>
        </p:nvSpPr>
        <p:spPr>
          <a:xfrm>
            <a:off x="457200" y="620688"/>
            <a:ext cx="4040188" cy="639762"/>
          </a:xfrm>
        </p:spPr>
        <p:txBody>
          <a:bodyPr>
            <a:normAutofit/>
          </a:bodyPr>
          <a:lstStyle/>
          <a:p>
            <a:pPr algn="ctr"/>
            <a:r>
              <a:rPr lang="en-US" sz="2800" dirty="0">
                <a:solidFill>
                  <a:schemeClr val="tx2">
                    <a:lumMod val="60000"/>
                    <a:lumOff val="40000"/>
                  </a:schemeClr>
                </a:solidFill>
              </a:rPr>
              <a:t>Story of decline</a:t>
            </a:r>
          </a:p>
        </p:txBody>
      </p:sp>
      <p:sp>
        <p:nvSpPr>
          <p:cNvPr id="3" name="Content Placeholder 2"/>
          <p:cNvSpPr>
            <a:spLocks noGrp="1"/>
          </p:cNvSpPr>
          <p:nvPr>
            <p:ph sz="half" idx="2"/>
          </p:nvPr>
        </p:nvSpPr>
        <p:spPr>
          <a:xfrm>
            <a:off x="251520" y="1263136"/>
            <a:ext cx="4245868" cy="5594864"/>
          </a:xfrm>
          <a:solidFill>
            <a:schemeClr val="accent1">
              <a:lumMod val="40000"/>
              <a:lumOff val="60000"/>
            </a:schemeClr>
          </a:solidFill>
        </p:spPr>
        <p:txBody>
          <a:bodyPr>
            <a:normAutofit/>
          </a:bodyPr>
          <a:lstStyle/>
          <a:p>
            <a:pPr>
              <a:spcAft>
                <a:spcPts val="600"/>
              </a:spcAft>
            </a:pPr>
            <a:r>
              <a:rPr lang="en-GB" sz="2800" dirty="0"/>
              <a:t>Declining… </a:t>
            </a:r>
          </a:p>
          <a:p>
            <a:pPr lvl="1">
              <a:spcAft>
                <a:spcPts val="600"/>
              </a:spcAft>
            </a:pPr>
            <a:r>
              <a:rPr lang="en-GB" sz="2400" dirty="0"/>
              <a:t>Voter </a:t>
            </a:r>
            <a:r>
              <a:rPr lang="en-GB" sz="2400" b="1" dirty="0"/>
              <a:t>turnout</a:t>
            </a:r>
            <a:r>
              <a:rPr lang="en-GB" sz="2400" dirty="0"/>
              <a:t> in elections</a:t>
            </a:r>
          </a:p>
          <a:p>
            <a:pPr lvl="1">
              <a:spcAft>
                <a:spcPts val="600"/>
              </a:spcAft>
            </a:pPr>
            <a:r>
              <a:rPr lang="en-GB" sz="2400" b="1" dirty="0"/>
              <a:t>Trust</a:t>
            </a:r>
            <a:r>
              <a:rPr lang="en-GB" sz="2400" dirty="0"/>
              <a:t> in &amp; </a:t>
            </a:r>
            <a:r>
              <a:rPr lang="en-GB" sz="2400" b="1" dirty="0"/>
              <a:t>legitimacy</a:t>
            </a:r>
            <a:r>
              <a:rPr lang="en-GB" sz="2400" dirty="0"/>
              <a:t> of traditional institutions of public life (e.g. government, media, parties, unions, community associations, </a:t>
            </a:r>
            <a:r>
              <a:rPr lang="en-GB" sz="2400" dirty="0" err="1"/>
              <a:t>etc</a:t>
            </a:r>
            <a:r>
              <a:rPr lang="en-GB" sz="2400" dirty="0"/>
              <a:t>)</a:t>
            </a:r>
          </a:p>
          <a:p>
            <a:pPr lvl="1">
              <a:spcAft>
                <a:spcPts val="600"/>
              </a:spcAft>
            </a:pPr>
            <a:r>
              <a:rPr lang="en-GB" sz="2400" b="1" dirty="0"/>
              <a:t>Social capital</a:t>
            </a:r>
            <a:r>
              <a:rPr lang="en-GB" sz="2400" dirty="0"/>
              <a:t>: community ‘ethos’ &amp; networks </a:t>
            </a:r>
            <a:endParaRPr lang="en-GB" sz="2000" dirty="0"/>
          </a:p>
          <a:p>
            <a:pPr marL="0" indent="0">
              <a:spcAft>
                <a:spcPts val="600"/>
              </a:spcAft>
              <a:buNone/>
            </a:pPr>
            <a:r>
              <a:rPr lang="en-GB" sz="1800" dirty="0"/>
              <a:t>(Dalton 2005; Putnam 2001)</a:t>
            </a:r>
          </a:p>
        </p:txBody>
      </p:sp>
      <p:sp>
        <p:nvSpPr>
          <p:cNvPr id="6" name="Text Placeholder 5"/>
          <p:cNvSpPr>
            <a:spLocks noGrp="1"/>
          </p:cNvSpPr>
          <p:nvPr>
            <p:ph type="body" sz="quarter" idx="3"/>
          </p:nvPr>
        </p:nvSpPr>
        <p:spPr>
          <a:xfrm>
            <a:off x="4648058" y="620688"/>
            <a:ext cx="4041775" cy="639762"/>
          </a:xfrm>
        </p:spPr>
        <p:txBody>
          <a:bodyPr>
            <a:normAutofit/>
          </a:bodyPr>
          <a:lstStyle/>
          <a:p>
            <a:pPr algn="ctr"/>
            <a:r>
              <a:rPr lang="en-US" sz="2800" dirty="0">
                <a:solidFill>
                  <a:schemeClr val="accent3">
                    <a:lumMod val="75000"/>
                  </a:schemeClr>
                </a:solidFill>
              </a:rPr>
              <a:t>Story of progress</a:t>
            </a:r>
          </a:p>
        </p:txBody>
      </p:sp>
      <p:sp>
        <p:nvSpPr>
          <p:cNvPr id="7" name="Content Placeholder 6"/>
          <p:cNvSpPr>
            <a:spLocks noGrp="1"/>
          </p:cNvSpPr>
          <p:nvPr>
            <p:ph sz="quarter" idx="4"/>
          </p:nvPr>
        </p:nvSpPr>
        <p:spPr>
          <a:xfrm>
            <a:off x="4645025" y="1260450"/>
            <a:ext cx="4247455" cy="5597550"/>
          </a:xfrm>
          <a:solidFill>
            <a:schemeClr val="accent3">
              <a:lumMod val="60000"/>
              <a:lumOff val="40000"/>
            </a:schemeClr>
          </a:solidFill>
        </p:spPr>
        <p:txBody>
          <a:bodyPr>
            <a:normAutofit/>
          </a:bodyPr>
          <a:lstStyle/>
          <a:p>
            <a:pPr>
              <a:spcAft>
                <a:spcPts val="600"/>
              </a:spcAft>
            </a:pPr>
            <a:r>
              <a:rPr lang="en-GB" dirty="0"/>
              <a:t>What’s happening is that </a:t>
            </a:r>
            <a:r>
              <a:rPr lang="en-GB" b="1" dirty="0"/>
              <a:t>citizens are becoming:</a:t>
            </a:r>
          </a:p>
          <a:p>
            <a:pPr lvl="1">
              <a:spcAft>
                <a:spcPts val="600"/>
              </a:spcAft>
            </a:pPr>
            <a:r>
              <a:rPr lang="en-GB" dirty="0"/>
              <a:t>better educated, more knowledgeable and critical;</a:t>
            </a:r>
          </a:p>
          <a:p>
            <a:pPr lvl="1">
              <a:spcAft>
                <a:spcPts val="600"/>
              </a:spcAft>
            </a:pPr>
            <a:r>
              <a:rPr lang="en-GB" dirty="0"/>
              <a:t>less deferential to traditional authority and elite-driven / hierarchical forms of governance;</a:t>
            </a:r>
          </a:p>
          <a:p>
            <a:pPr lvl="1">
              <a:spcAft>
                <a:spcPts val="600"/>
              </a:spcAft>
            </a:pPr>
            <a:r>
              <a:rPr lang="en-GB" dirty="0"/>
              <a:t>dismissive of conventional channels and engaged in alternative mechanisms of political expression;</a:t>
            </a:r>
          </a:p>
          <a:p>
            <a:pPr>
              <a:spcAft>
                <a:spcPts val="600"/>
              </a:spcAft>
            </a:pPr>
            <a:r>
              <a:rPr lang="en-GB" dirty="0"/>
              <a:t>The </a:t>
            </a:r>
            <a:r>
              <a:rPr lang="en-GB" b="1" dirty="0"/>
              <a:t>myth of public apathy</a:t>
            </a:r>
            <a:endParaRPr lang="en-GB" sz="2000" b="1" dirty="0"/>
          </a:p>
          <a:p>
            <a:pPr marL="0" indent="0">
              <a:spcAft>
                <a:spcPts val="600"/>
              </a:spcAft>
              <a:buNone/>
            </a:pPr>
            <a:r>
              <a:rPr lang="en-GB" sz="1800" dirty="0"/>
              <a:t>(Norris 2002;Castells 2012;Eliasoph1998)</a:t>
            </a:r>
          </a:p>
        </p:txBody>
      </p:sp>
    </p:spTree>
    <p:extLst>
      <p:ext uri="{BB962C8B-B14F-4D97-AF65-F5344CB8AC3E}">
        <p14:creationId xmlns:p14="http://schemas.microsoft.com/office/powerpoint/2010/main" val="253876913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692696"/>
            <a:ext cx="8229600" cy="562074"/>
          </a:xfrm>
        </p:spPr>
        <p:txBody>
          <a:bodyPr>
            <a:noAutofit/>
          </a:bodyPr>
          <a:lstStyle/>
          <a:p>
            <a:r>
              <a:rPr lang="en-US" sz="4000" b="1" dirty="0">
                <a:solidFill>
                  <a:schemeClr val="accent3">
                    <a:lumMod val="75000"/>
                  </a:schemeClr>
                </a:solidFill>
              </a:rPr>
              <a:t>The myth of public apathy</a:t>
            </a:r>
            <a:br>
              <a:rPr lang="en-US" sz="3200" dirty="0">
                <a:solidFill>
                  <a:schemeClr val="accent3">
                    <a:lumMod val="75000"/>
                  </a:schemeClr>
                </a:solidFill>
              </a:rPr>
            </a:br>
            <a:endParaRPr lang="en-US" sz="3200" dirty="0">
              <a:solidFill>
                <a:schemeClr val="accent5">
                  <a:lumMod val="75000"/>
                </a:schemeClr>
              </a:solidFill>
            </a:endParaRPr>
          </a:p>
        </p:txBody>
      </p:sp>
      <p:sp>
        <p:nvSpPr>
          <p:cNvPr id="10" name="Content Placeholder 9"/>
          <p:cNvSpPr>
            <a:spLocks noGrp="1"/>
          </p:cNvSpPr>
          <p:nvPr>
            <p:ph idx="1"/>
          </p:nvPr>
        </p:nvSpPr>
        <p:spPr>
          <a:xfrm>
            <a:off x="629650" y="1628800"/>
            <a:ext cx="7902790" cy="5098578"/>
          </a:xfrm>
        </p:spPr>
        <p:txBody>
          <a:bodyPr>
            <a:normAutofit/>
          </a:bodyPr>
          <a:lstStyle/>
          <a:p>
            <a:pPr marL="0" indent="0">
              <a:buNone/>
            </a:pPr>
            <a:r>
              <a:rPr lang="en-US" sz="2400" b="1" dirty="0">
                <a:solidFill>
                  <a:schemeClr val="accent5">
                    <a:lumMod val="75000"/>
                  </a:schemeClr>
                </a:solidFill>
              </a:rPr>
              <a:t>Civic participation in Scotland</a:t>
            </a:r>
            <a:endParaRPr lang="en-US" sz="2400" b="1" dirty="0"/>
          </a:p>
          <a:p>
            <a:r>
              <a:rPr lang="en-US" sz="2400" dirty="0"/>
              <a:t>Record-breaking participation in the </a:t>
            </a:r>
            <a:r>
              <a:rPr lang="en-US" sz="2400" b="1" dirty="0">
                <a:solidFill>
                  <a:schemeClr val="accent3">
                    <a:lumMod val="75000"/>
                  </a:schemeClr>
                </a:solidFill>
              </a:rPr>
              <a:t>Scottish independence referendum</a:t>
            </a:r>
          </a:p>
          <a:p>
            <a:r>
              <a:rPr lang="en-US" sz="2400" dirty="0"/>
              <a:t>A </a:t>
            </a:r>
            <a:r>
              <a:rPr lang="en-US" sz="2400" b="1" dirty="0">
                <a:solidFill>
                  <a:srgbClr val="77933C"/>
                </a:solidFill>
              </a:rPr>
              <a:t>vibrant civil society / third sector</a:t>
            </a:r>
            <a:r>
              <a:rPr lang="en-US" sz="2400" dirty="0"/>
              <a:t>: social enterprises, development trusts, housing associations, transition towns, community anchor organisations </a:t>
            </a:r>
            <a:r>
              <a:rPr lang="en-US" sz="1800" dirty="0"/>
              <a:t>(see </a:t>
            </a:r>
            <a:r>
              <a:rPr lang="en-GB" altLang="en-US" sz="1800" dirty="0"/>
              <a:t>Escobar et al 2018</a:t>
            </a:r>
            <a:r>
              <a:rPr lang="en-US" altLang="en-US" sz="1800" dirty="0"/>
              <a:t>; </a:t>
            </a:r>
            <a:r>
              <a:rPr lang="en-US" sz="1800" dirty="0"/>
              <a:t>Henderson et al., 2018) </a:t>
            </a:r>
          </a:p>
          <a:p>
            <a:r>
              <a:rPr lang="en-US" sz="2400" dirty="0"/>
              <a:t>Survey data suggests that </a:t>
            </a:r>
            <a:r>
              <a:rPr lang="en-US" sz="2400" b="1" dirty="0">
                <a:solidFill>
                  <a:schemeClr val="accent3">
                    <a:lumMod val="75000"/>
                  </a:schemeClr>
                </a:solidFill>
              </a:rPr>
              <a:t>civic participation is on the rise</a:t>
            </a:r>
            <a:r>
              <a:rPr lang="en-US" sz="2400" dirty="0"/>
              <a:t>: 55% in 2009; 61% in 2013; 69% in 2015 </a:t>
            </a:r>
            <a:r>
              <a:rPr lang="en-US" sz="1800" dirty="0"/>
              <a:t>(</a:t>
            </a:r>
            <a:r>
              <a:rPr lang="en-US" sz="1800" dirty="0" err="1"/>
              <a:t>Marcinkiewicz</a:t>
            </a:r>
            <a:r>
              <a:rPr lang="en-US" sz="1800" dirty="0"/>
              <a:t> et al., 2016; Reid et al., 2013) </a:t>
            </a:r>
          </a:p>
          <a:p>
            <a:endParaRPr lang="en-US" sz="1800" dirty="0"/>
          </a:p>
        </p:txBody>
      </p:sp>
    </p:spTree>
    <p:extLst>
      <p:ext uri="{BB962C8B-B14F-4D97-AF65-F5344CB8AC3E}">
        <p14:creationId xmlns:p14="http://schemas.microsoft.com/office/powerpoint/2010/main" val="1161202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4635"/>
            <a:ext cx="8928992" cy="490066"/>
          </a:xfrm>
        </p:spPr>
        <p:txBody>
          <a:bodyPr>
            <a:noAutofit/>
          </a:bodyPr>
          <a:lstStyle/>
          <a:p>
            <a:r>
              <a:rPr lang="en-GB" sz="4000" i="1" dirty="0">
                <a:solidFill>
                  <a:schemeClr val="accent3">
                    <a:lumMod val="75000"/>
                  </a:schemeClr>
                </a:solidFill>
              </a:rPr>
              <a:t>A ‘silent crisis’ of local democracy?</a:t>
            </a:r>
            <a:endParaRPr lang="en-US" sz="4000" b="1" dirty="0">
              <a:solidFill>
                <a:schemeClr val="accent3">
                  <a:lumMod val="75000"/>
                </a:schemeClr>
              </a:solidFill>
            </a:endParaRPr>
          </a:p>
        </p:txBody>
      </p:sp>
      <p:sp>
        <p:nvSpPr>
          <p:cNvPr id="3" name="Content Placeholder 2"/>
          <p:cNvSpPr>
            <a:spLocks noGrp="1"/>
          </p:cNvSpPr>
          <p:nvPr>
            <p:ph idx="1"/>
          </p:nvPr>
        </p:nvSpPr>
        <p:spPr>
          <a:xfrm>
            <a:off x="251520" y="1294698"/>
            <a:ext cx="8463110" cy="5033817"/>
          </a:xfrm>
        </p:spPr>
        <p:txBody>
          <a:bodyPr>
            <a:noAutofit/>
          </a:bodyPr>
          <a:lstStyle/>
          <a:p>
            <a:r>
              <a:rPr lang="en-US" sz="2400" dirty="0"/>
              <a:t>Scotland has the </a:t>
            </a:r>
            <a:r>
              <a:rPr lang="en-US" sz="2400" b="1" dirty="0">
                <a:solidFill>
                  <a:schemeClr val="accent5">
                    <a:lumMod val="75000"/>
                  </a:schemeClr>
                </a:solidFill>
              </a:rPr>
              <a:t>largest average population per basic unit of local government of any developed country </a:t>
            </a:r>
            <a:r>
              <a:rPr lang="en-US" sz="2400" dirty="0"/>
              <a:t>(Keating 2005)</a:t>
            </a:r>
          </a:p>
          <a:p>
            <a:r>
              <a:rPr lang="en-US" sz="2400" dirty="0"/>
              <a:t>Average population per LAA: </a:t>
            </a:r>
          </a:p>
          <a:p>
            <a:pPr lvl="1"/>
            <a:r>
              <a:rPr lang="en-US" sz="2000" dirty="0"/>
              <a:t>Finland=15,960; France= 1770; Germany= 7,080; Spain= 5.680; EU average= 5,630</a:t>
            </a:r>
          </a:p>
          <a:p>
            <a:pPr lvl="1"/>
            <a:r>
              <a:rPr lang="en-US" sz="2000" b="1" dirty="0">
                <a:solidFill>
                  <a:schemeClr val="accent3">
                    <a:lumMod val="75000"/>
                  </a:schemeClr>
                </a:solidFill>
              </a:rPr>
              <a:t>Scotland= 163,200</a:t>
            </a:r>
          </a:p>
          <a:p>
            <a:r>
              <a:rPr lang="en-US" sz="2400" dirty="0"/>
              <a:t>Alongside England, Scotland has some of the </a:t>
            </a:r>
            <a:r>
              <a:rPr lang="en-US" sz="2400" b="1" dirty="0">
                <a:solidFill>
                  <a:srgbClr val="31859C"/>
                </a:solidFill>
              </a:rPr>
              <a:t>lowest voter turnout </a:t>
            </a:r>
            <a:r>
              <a:rPr lang="en-US" sz="2400" dirty="0"/>
              <a:t>at local elections in the EU</a:t>
            </a:r>
          </a:p>
          <a:p>
            <a:r>
              <a:rPr lang="en-US" sz="2400" dirty="0"/>
              <a:t>Ratio Elected Members/ Citizens represented:</a:t>
            </a:r>
          </a:p>
          <a:p>
            <a:pPr lvl="1"/>
            <a:r>
              <a:rPr lang="en-US" sz="2000" dirty="0"/>
              <a:t>Finland= 1/500; France 1/125; Germany:1/400; Spain 1/700; UK= 1/2860</a:t>
            </a:r>
          </a:p>
          <a:p>
            <a:pPr lvl="1"/>
            <a:r>
              <a:rPr lang="en-US" sz="2000" b="1" dirty="0">
                <a:solidFill>
                  <a:schemeClr val="accent3">
                    <a:lumMod val="75000"/>
                  </a:schemeClr>
                </a:solidFill>
              </a:rPr>
              <a:t>Scotland = 1/4270</a:t>
            </a:r>
          </a:p>
          <a:p>
            <a:r>
              <a:rPr lang="en-GB" sz="2400" i="1" dirty="0"/>
              <a:t>A ‘silent crisis’ of local democracy?  </a:t>
            </a:r>
            <a:r>
              <a:rPr lang="en-GB" sz="2400" dirty="0"/>
              <a:t>(</a:t>
            </a:r>
            <a:r>
              <a:rPr lang="en-GB" sz="2400" dirty="0" err="1"/>
              <a:t>Bort</a:t>
            </a:r>
            <a:r>
              <a:rPr lang="en-GB" sz="2400" dirty="0"/>
              <a:t> et al 2012)</a:t>
            </a:r>
            <a:endParaRPr lang="en-US" sz="2400" dirty="0"/>
          </a:p>
          <a:p>
            <a:pPr lvl="1"/>
            <a:endParaRPr lang="en-US" sz="2000" dirty="0"/>
          </a:p>
          <a:p>
            <a:endParaRPr lang="en-US" sz="2400" dirty="0"/>
          </a:p>
        </p:txBody>
      </p:sp>
    </p:spTree>
    <p:extLst>
      <p:ext uri="{BB962C8B-B14F-4D97-AF65-F5344CB8AC3E}">
        <p14:creationId xmlns:p14="http://schemas.microsoft.com/office/powerpoint/2010/main" val="216066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9"/>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9"/>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9"/>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9"/>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9"/>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half" idx="1"/>
          </p:nvPr>
        </p:nvGraphicFramePr>
        <p:xfrm>
          <a:off x="211015" y="1483112"/>
          <a:ext cx="8845061" cy="51741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5" name="Title 2"/>
          <p:cNvSpPr>
            <a:spLocks noGrp="1"/>
          </p:cNvSpPr>
          <p:nvPr>
            <p:ph type="title"/>
          </p:nvPr>
        </p:nvSpPr>
        <p:spPr>
          <a:xfrm>
            <a:off x="390293" y="312667"/>
            <a:ext cx="8665783" cy="890481"/>
          </a:xfrm>
        </p:spPr>
        <p:txBody>
          <a:bodyPr>
            <a:noAutofit/>
          </a:bodyPr>
          <a:lstStyle/>
          <a:p>
            <a:r>
              <a:rPr lang="en-US" sz="3200" b="1" dirty="0">
                <a:solidFill>
                  <a:srgbClr val="009999"/>
                </a:solidFill>
                <a:latin typeface="+mn-lt"/>
              </a:rPr>
              <a:t>Participation in local decision-making in Scotland: </a:t>
            </a:r>
            <a:br>
              <a:rPr lang="en-US" sz="3200" b="1" dirty="0">
                <a:solidFill>
                  <a:srgbClr val="009999"/>
                </a:solidFill>
                <a:latin typeface="+mn-lt"/>
              </a:rPr>
            </a:br>
            <a:r>
              <a:rPr lang="en-US" sz="3200" b="1" dirty="0">
                <a:solidFill>
                  <a:srgbClr val="009999"/>
                </a:solidFill>
                <a:latin typeface="+mn-lt"/>
              </a:rPr>
              <a:t>deficits and aspirations</a:t>
            </a:r>
            <a:br>
              <a:rPr lang="en-US" sz="3200" b="1" dirty="0">
                <a:solidFill>
                  <a:srgbClr val="009999"/>
                </a:solidFill>
                <a:latin typeface="+mn-lt"/>
              </a:rPr>
            </a:br>
            <a:r>
              <a:rPr lang="en-US" sz="2000" dirty="0">
                <a:solidFill>
                  <a:srgbClr val="009999"/>
                </a:solidFill>
                <a:latin typeface="+mn-lt"/>
              </a:rPr>
              <a:t>(Scottish Social Attitudes Survey 2015 + Ipsos Mori 2014)</a:t>
            </a:r>
          </a:p>
        </p:txBody>
      </p:sp>
    </p:spTree>
    <p:extLst>
      <p:ext uri="{BB962C8B-B14F-4D97-AF65-F5344CB8AC3E}">
        <p14:creationId xmlns:p14="http://schemas.microsoft.com/office/powerpoint/2010/main" val="4425433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TotalTime>
  <Words>2376</Words>
  <Application>Microsoft Office PowerPoint</Application>
  <PresentationFormat>On-screen Show (4:3)</PresentationFormat>
  <Paragraphs>274</Paragraphs>
  <Slides>43</Slides>
  <Notes>22</Notes>
  <HiddenSlides>0</HiddenSlides>
  <MMClips>0</MMClips>
  <ScaleCrop>false</ScaleCrop>
  <HeadingPairs>
    <vt:vector size="8" baseType="variant">
      <vt:variant>
        <vt:lpstr>Fonts Used</vt:lpstr>
      </vt:variant>
      <vt:variant>
        <vt:i4>4</vt:i4>
      </vt:variant>
      <vt:variant>
        <vt:lpstr>Theme</vt:lpstr>
      </vt:variant>
      <vt:variant>
        <vt:i4>3</vt:i4>
      </vt:variant>
      <vt:variant>
        <vt:lpstr>Embedded OLE Servers</vt:lpstr>
      </vt:variant>
      <vt:variant>
        <vt:i4>1</vt:i4>
      </vt:variant>
      <vt:variant>
        <vt:lpstr>Slide Titles</vt:lpstr>
      </vt:variant>
      <vt:variant>
        <vt:i4>43</vt:i4>
      </vt:variant>
    </vt:vector>
  </HeadingPairs>
  <TitlesOfParts>
    <vt:vector size="51" baseType="lpstr">
      <vt:lpstr>Arial</vt:lpstr>
      <vt:lpstr>Calibri</vt:lpstr>
      <vt:lpstr>Helvetica</vt:lpstr>
      <vt:lpstr>Times New Roman</vt:lpstr>
      <vt:lpstr>Office Theme</vt:lpstr>
      <vt:lpstr>12_Office Theme</vt:lpstr>
      <vt:lpstr>3_Office Theme</vt:lpstr>
      <vt:lpstr>Presentation</vt:lpstr>
      <vt:lpstr>Having community conversations  that matter - what works in community engagement?</vt:lpstr>
      <vt:lpstr>PowerPoint Presentation</vt:lpstr>
      <vt:lpstr>PowerPoint Presentation</vt:lpstr>
      <vt:lpstr>Democratic Recession </vt:lpstr>
      <vt:lpstr>PowerPoint Presentation</vt:lpstr>
      <vt:lpstr>Evolving role of citizens: 2 stories can be told </vt:lpstr>
      <vt:lpstr>The myth of public apathy </vt:lpstr>
      <vt:lpstr>A ‘silent crisis’ of local democracy?</vt:lpstr>
      <vt:lpstr>Participation in local decision-making in Scotland:  deficits and aspirations (Scottish Social Attitudes Survey 2015 + Ipsos Mori 2014)</vt:lpstr>
      <vt:lpstr>2014 COSLA Commission  on Strengthening Local Democracy:</vt:lpstr>
      <vt:lpstr> </vt:lpstr>
      <vt:lpstr>Policy and research context  in Scotland  for community engagement</vt:lpstr>
      <vt:lpstr>PowerPoint Presentation</vt:lpstr>
      <vt:lpstr>PowerPoint Presentation</vt:lpstr>
      <vt:lpstr>PowerPoint Presentation</vt:lpstr>
      <vt:lpstr>Participatory governance</vt:lpstr>
      <vt:lpstr>But is all participation good?</vt:lpstr>
      <vt:lpstr>In the last 12 months,   have you participated in a local forum to discuss policy or community issues?</vt:lpstr>
      <vt:lpstr>Stay standing if at that forum there was a reasonable…</vt:lpstr>
      <vt:lpstr>Key challenges in organising  public participation processes</vt:lpstr>
      <vt:lpstr>PowerPoint Presentation</vt:lpstr>
      <vt:lpstr>3 components of ‘what works’  in public participation</vt:lpstr>
      <vt:lpstr>Multi-channel</vt:lpstr>
      <vt:lpstr>Inclusive AND deliberative</vt:lpstr>
      <vt:lpstr>Empowered and consequential</vt:lpstr>
      <vt:lpstr>Example: Participatory Budgeting in Scotland</vt:lpstr>
      <vt:lpstr>PowerPoint Presentation</vt:lpstr>
      <vt:lpstr>What is a ‘mini-public’?</vt:lpstr>
      <vt:lpstr>Mini-publics: Key features of the process</vt:lpstr>
      <vt:lpstr>The City of Melbourne  People’s Panel (2014)</vt:lpstr>
      <vt:lpstr>More examples</vt:lpstr>
      <vt:lpstr> Growing community of practice in Scotland and around the world </vt:lpstr>
      <vt:lpstr>PowerPoint Presentation</vt:lpstr>
      <vt:lpstr>PowerPoint Presentation</vt:lpstr>
      <vt:lpstr>PowerPoint Presentation</vt:lpstr>
      <vt:lpstr> Having community conversations that matter will require…</vt:lpstr>
      <vt:lpstr>PowerPoint Presentation</vt:lpstr>
      <vt:lpstr>PowerPoint Presentation</vt:lpstr>
      <vt:lpstr>PowerPoint Presentation</vt:lpstr>
      <vt:lpstr>Key challenges</vt:lpstr>
      <vt:lpstr>Concluding Messages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Having community conversations  that matter - what works in community engagement?</dc:title>
  <dc:creator>Claire Bynner</dc:creator>
  <cp:lastModifiedBy>Claire Bynner</cp:lastModifiedBy>
  <cp:revision>1</cp:revision>
  <dcterms:created xsi:type="dcterms:W3CDTF">2019-12-06T15:56:46Z</dcterms:created>
  <dcterms:modified xsi:type="dcterms:W3CDTF">2019-12-06T17:30:22Z</dcterms:modified>
</cp:coreProperties>
</file>