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9"/>
  </p:notesMasterIdLst>
  <p:sldIdLst>
    <p:sldId id="305" r:id="rId3"/>
    <p:sldId id="321" r:id="rId4"/>
    <p:sldId id="312" r:id="rId5"/>
    <p:sldId id="319" r:id="rId6"/>
    <p:sldId id="317" r:id="rId7"/>
    <p:sldId id="316" r:id="rId8"/>
    <p:sldId id="320" r:id="rId9"/>
    <p:sldId id="273" r:id="rId10"/>
    <p:sldId id="289" r:id="rId11"/>
    <p:sldId id="266" r:id="rId12"/>
    <p:sldId id="293" r:id="rId13"/>
    <p:sldId id="294" r:id="rId14"/>
    <p:sldId id="274" r:id="rId15"/>
    <p:sldId id="296" r:id="rId16"/>
    <p:sldId id="303" r:id="rId17"/>
    <p:sldId id="298" r:id="rId18"/>
    <p:sldId id="301" r:id="rId19"/>
    <p:sldId id="302" r:id="rId20"/>
    <p:sldId id="306" r:id="rId21"/>
    <p:sldId id="309" r:id="rId22"/>
    <p:sldId id="307" r:id="rId23"/>
    <p:sldId id="308" r:id="rId24"/>
    <p:sldId id="318" r:id="rId25"/>
    <p:sldId id="314" r:id="rId26"/>
    <p:sldId id="310" r:id="rId27"/>
    <p:sldId id="32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612" userDrawn="1">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FF"/>
    <a:srgbClr val="FFFF66"/>
    <a:srgbClr val="FFFF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779" autoAdjust="0"/>
  </p:normalViewPr>
  <p:slideViewPr>
    <p:cSldViewPr>
      <p:cViewPr varScale="1">
        <p:scale>
          <a:sx n="55" d="100"/>
          <a:sy n="55" d="100"/>
        </p:scale>
        <p:origin x="2022" y="66"/>
      </p:cViewPr>
      <p:guideLst>
        <p:guide orient="horz" pos="3612"/>
        <p:guide pos="2880"/>
      </p:guideLst>
    </p:cSldViewPr>
  </p:slideViewPr>
  <p:notesTextViewPr>
    <p:cViewPr>
      <p:scale>
        <a:sx n="1" d="1"/>
        <a:sy n="1" d="1"/>
      </p:scale>
      <p:origin x="0" y="0"/>
    </p:cViewPr>
  </p:notesTextViewPr>
  <p:notesViewPr>
    <p:cSldViewPr showGuides="1">
      <p:cViewPr varScale="1">
        <p:scale>
          <a:sx n="79" d="100"/>
          <a:sy n="79" d="100"/>
        </p:scale>
        <p:origin x="20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9ACE9F-CC4D-499B-897D-73C714D38DB5}" type="doc">
      <dgm:prSet loTypeId="urn:microsoft.com/office/officeart/2005/8/layout/venn1" loCatId="relationship" qsTypeId="urn:microsoft.com/office/officeart/2005/8/quickstyle/simple1" qsCatId="simple" csTypeId="urn:microsoft.com/office/officeart/2005/8/colors/accent1_2" csCatId="accent1" phldr="1"/>
      <dgm:spPr/>
    </dgm:pt>
    <dgm:pt modelId="{8D4859D5-4283-43E0-B08C-F6F982674D7F}" type="pres">
      <dgm:prSet presAssocID="{479ACE9F-CC4D-499B-897D-73C714D38DB5}" presName="compositeShape" presStyleCnt="0">
        <dgm:presLayoutVars>
          <dgm:chMax val="7"/>
          <dgm:dir/>
          <dgm:resizeHandles val="exact"/>
        </dgm:presLayoutVars>
      </dgm:prSet>
      <dgm:spPr/>
    </dgm:pt>
  </dgm:ptLst>
  <dgm:cxnLst>
    <dgm:cxn modelId="{6DA9F3D7-D9D9-40BE-BED2-5B0329011EDF}" type="presOf" srcId="{479ACE9F-CC4D-499B-897D-73C714D38DB5}" destId="{8D4859D5-4283-43E0-B08C-F6F982674D7F}"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0EE617-C41A-409B-AC60-8DC02BAB6B3D}" type="doc">
      <dgm:prSet loTypeId="urn:microsoft.com/office/officeart/2005/8/layout/gear1" loCatId="process" qsTypeId="urn:microsoft.com/office/officeart/2005/8/quickstyle/simple1" qsCatId="simple" csTypeId="urn:microsoft.com/office/officeart/2005/8/colors/accent1_2" csCatId="accent1" phldr="1"/>
      <dgm:spPr/>
    </dgm:pt>
    <dgm:pt modelId="{72B88F53-96C4-4FD9-AAE5-57B776A7F692}">
      <dgm:prSet phldrT="[Text]"/>
      <dgm:spPr>
        <a:solidFill>
          <a:srgbClr val="990099"/>
        </a:solidFill>
      </dgm:spPr>
      <dgm:t>
        <a:bodyPr/>
        <a:lstStyle/>
        <a:p>
          <a:r>
            <a:rPr lang="en-GB" dirty="0" smtClean="0"/>
            <a:t>Implementing  Change</a:t>
          </a:r>
          <a:endParaRPr lang="en-GB" dirty="0"/>
        </a:p>
      </dgm:t>
    </dgm:pt>
    <dgm:pt modelId="{F9E40D10-7F1B-4AE3-A638-96BF50B3D0D5}" type="parTrans" cxnId="{F12E2921-FC3E-4EFE-A6A1-B6DE6F7044BE}">
      <dgm:prSet/>
      <dgm:spPr/>
      <dgm:t>
        <a:bodyPr/>
        <a:lstStyle/>
        <a:p>
          <a:endParaRPr lang="en-GB"/>
        </a:p>
      </dgm:t>
    </dgm:pt>
    <dgm:pt modelId="{F37DA699-2572-4397-9541-7FFD646D709E}" type="sibTrans" cxnId="{F12E2921-FC3E-4EFE-A6A1-B6DE6F7044BE}">
      <dgm:prSet/>
      <dgm:spPr/>
      <dgm:t>
        <a:bodyPr/>
        <a:lstStyle/>
        <a:p>
          <a:endParaRPr lang="en-GB"/>
        </a:p>
      </dgm:t>
    </dgm:pt>
    <dgm:pt modelId="{C4E828F8-64CB-4F91-B1CA-4F3530818E0B}">
      <dgm:prSet phldrT="[Text]"/>
      <dgm:spPr>
        <a:solidFill>
          <a:srgbClr val="00B0F0"/>
        </a:solidFill>
      </dgm:spPr>
      <dgm:t>
        <a:bodyPr/>
        <a:lstStyle/>
        <a:p>
          <a:r>
            <a:rPr lang="en-GB" dirty="0" smtClean="0"/>
            <a:t>Evidence</a:t>
          </a:r>
          <a:endParaRPr lang="en-GB" dirty="0"/>
        </a:p>
      </dgm:t>
    </dgm:pt>
    <dgm:pt modelId="{CEF43C08-6FB6-4663-881C-92BF4E687A2E}" type="parTrans" cxnId="{D72D50CE-978E-4AEF-9F51-3766027E855B}">
      <dgm:prSet/>
      <dgm:spPr/>
      <dgm:t>
        <a:bodyPr/>
        <a:lstStyle/>
        <a:p>
          <a:endParaRPr lang="en-GB"/>
        </a:p>
      </dgm:t>
    </dgm:pt>
    <dgm:pt modelId="{30DB5214-5429-4A4D-9F51-379C04EAA45A}" type="sibTrans" cxnId="{D72D50CE-978E-4AEF-9F51-3766027E855B}">
      <dgm:prSet/>
      <dgm:spPr/>
      <dgm:t>
        <a:bodyPr/>
        <a:lstStyle/>
        <a:p>
          <a:endParaRPr lang="en-GB"/>
        </a:p>
      </dgm:t>
    </dgm:pt>
    <dgm:pt modelId="{60D91D46-7CF8-4C95-BEDC-0B14EDDF6330}">
      <dgm:prSet phldrT="[Text]"/>
      <dgm:spPr>
        <a:solidFill>
          <a:srgbClr val="FF6600"/>
        </a:solidFill>
      </dgm:spPr>
      <dgm:t>
        <a:bodyPr/>
        <a:lstStyle/>
        <a:p>
          <a:r>
            <a:rPr lang="en-GB" dirty="0" smtClean="0"/>
            <a:t>Context</a:t>
          </a:r>
          <a:endParaRPr lang="en-GB" dirty="0"/>
        </a:p>
      </dgm:t>
    </dgm:pt>
    <dgm:pt modelId="{10235E03-8ABC-42CD-A7E3-BABFF74A16A5}" type="parTrans" cxnId="{5D665636-445F-45D5-B575-BFAB4D0DA042}">
      <dgm:prSet/>
      <dgm:spPr/>
      <dgm:t>
        <a:bodyPr/>
        <a:lstStyle/>
        <a:p>
          <a:endParaRPr lang="en-GB"/>
        </a:p>
      </dgm:t>
    </dgm:pt>
    <dgm:pt modelId="{E12FD9A5-959C-467A-98FA-D7F417C6DD0A}" type="sibTrans" cxnId="{5D665636-445F-45D5-B575-BFAB4D0DA042}">
      <dgm:prSet/>
      <dgm:spPr/>
      <dgm:t>
        <a:bodyPr/>
        <a:lstStyle/>
        <a:p>
          <a:endParaRPr lang="en-GB"/>
        </a:p>
      </dgm:t>
    </dgm:pt>
    <dgm:pt modelId="{450A40E0-3F6B-4789-BC08-A368C35620C5}" type="pres">
      <dgm:prSet presAssocID="{FE0EE617-C41A-409B-AC60-8DC02BAB6B3D}" presName="composite" presStyleCnt="0">
        <dgm:presLayoutVars>
          <dgm:chMax val="3"/>
          <dgm:animLvl val="lvl"/>
          <dgm:resizeHandles val="exact"/>
        </dgm:presLayoutVars>
      </dgm:prSet>
      <dgm:spPr/>
    </dgm:pt>
    <dgm:pt modelId="{4168019E-533F-40D7-9139-AE8F46798381}" type="pres">
      <dgm:prSet presAssocID="{72B88F53-96C4-4FD9-AAE5-57B776A7F692}" presName="gear1" presStyleLbl="node1" presStyleIdx="0" presStyleCnt="3">
        <dgm:presLayoutVars>
          <dgm:chMax val="1"/>
          <dgm:bulletEnabled val="1"/>
        </dgm:presLayoutVars>
      </dgm:prSet>
      <dgm:spPr/>
      <dgm:t>
        <a:bodyPr/>
        <a:lstStyle/>
        <a:p>
          <a:endParaRPr lang="en-GB"/>
        </a:p>
      </dgm:t>
    </dgm:pt>
    <dgm:pt modelId="{0B4E3FF5-DF4C-4651-82D2-0B636D4940F1}" type="pres">
      <dgm:prSet presAssocID="{72B88F53-96C4-4FD9-AAE5-57B776A7F692}" presName="gear1srcNode" presStyleLbl="node1" presStyleIdx="0" presStyleCnt="3"/>
      <dgm:spPr/>
      <dgm:t>
        <a:bodyPr/>
        <a:lstStyle/>
        <a:p>
          <a:endParaRPr lang="en-GB"/>
        </a:p>
      </dgm:t>
    </dgm:pt>
    <dgm:pt modelId="{6EE80CE3-3504-4BCE-97AD-2351FDF91BCA}" type="pres">
      <dgm:prSet presAssocID="{72B88F53-96C4-4FD9-AAE5-57B776A7F692}" presName="gear1dstNode" presStyleLbl="node1" presStyleIdx="0" presStyleCnt="3"/>
      <dgm:spPr/>
      <dgm:t>
        <a:bodyPr/>
        <a:lstStyle/>
        <a:p>
          <a:endParaRPr lang="en-GB"/>
        </a:p>
      </dgm:t>
    </dgm:pt>
    <dgm:pt modelId="{ED4138E7-3204-4B23-8CD9-7DC3C6E6E3D8}" type="pres">
      <dgm:prSet presAssocID="{C4E828F8-64CB-4F91-B1CA-4F3530818E0B}" presName="gear2" presStyleLbl="node1" presStyleIdx="1" presStyleCnt="3">
        <dgm:presLayoutVars>
          <dgm:chMax val="1"/>
          <dgm:bulletEnabled val="1"/>
        </dgm:presLayoutVars>
      </dgm:prSet>
      <dgm:spPr/>
      <dgm:t>
        <a:bodyPr/>
        <a:lstStyle/>
        <a:p>
          <a:endParaRPr lang="en-GB"/>
        </a:p>
      </dgm:t>
    </dgm:pt>
    <dgm:pt modelId="{95681664-0A72-47E7-BD51-D241021EB41D}" type="pres">
      <dgm:prSet presAssocID="{C4E828F8-64CB-4F91-B1CA-4F3530818E0B}" presName="gear2srcNode" presStyleLbl="node1" presStyleIdx="1" presStyleCnt="3"/>
      <dgm:spPr/>
      <dgm:t>
        <a:bodyPr/>
        <a:lstStyle/>
        <a:p>
          <a:endParaRPr lang="en-GB"/>
        </a:p>
      </dgm:t>
    </dgm:pt>
    <dgm:pt modelId="{428633F4-D667-4401-9AD1-864D4E5EBBBB}" type="pres">
      <dgm:prSet presAssocID="{C4E828F8-64CB-4F91-B1CA-4F3530818E0B}" presName="gear2dstNode" presStyleLbl="node1" presStyleIdx="1" presStyleCnt="3"/>
      <dgm:spPr/>
      <dgm:t>
        <a:bodyPr/>
        <a:lstStyle/>
        <a:p>
          <a:endParaRPr lang="en-GB"/>
        </a:p>
      </dgm:t>
    </dgm:pt>
    <dgm:pt modelId="{3A9C29D9-8BC2-4184-B826-972DC9EE6817}" type="pres">
      <dgm:prSet presAssocID="{60D91D46-7CF8-4C95-BEDC-0B14EDDF6330}" presName="gear3" presStyleLbl="node1" presStyleIdx="2" presStyleCnt="3" custLinFactNeighborX="-40" custLinFactNeighborY="-2457"/>
      <dgm:spPr/>
      <dgm:t>
        <a:bodyPr/>
        <a:lstStyle/>
        <a:p>
          <a:endParaRPr lang="en-GB"/>
        </a:p>
      </dgm:t>
    </dgm:pt>
    <dgm:pt modelId="{4B098805-B7DA-414C-863E-D1989EE0E365}" type="pres">
      <dgm:prSet presAssocID="{60D91D46-7CF8-4C95-BEDC-0B14EDDF6330}" presName="gear3tx" presStyleLbl="node1" presStyleIdx="2" presStyleCnt="3">
        <dgm:presLayoutVars>
          <dgm:chMax val="1"/>
          <dgm:bulletEnabled val="1"/>
        </dgm:presLayoutVars>
      </dgm:prSet>
      <dgm:spPr/>
      <dgm:t>
        <a:bodyPr/>
        <a:lstStyle/>
        <a:p>
          <a:endParaRPr lang="en-GB"/>
        </a:p>
      </dgm:t>
    </dgm:pt>
    <dgm:pt modelId="{E6BB79B3-3D6B-4596-A10C-2BB7829FF2D6}" type="pres">
      <dgm:prSet presAssocID="{60D91D46-7CF8-4C95-BEDC-0B14EDDF6330}" presName="gear3srcNode" presStyleLbl="node1" presStyleIdx="2" presStyleCnt="3"/>
      <dgm:spPr/>
      <dgm:t>
        <a:bodyPr/>
        <a:lstStyle/>
        <a:p>
          <a:endParaRPr lang="en-GB"/>
        </a:p>
      </dgm:t>
    </dgm:pt>
    <dgm:pt modelId="{7AF6DE5C-793C-481B-894A-4F6A427B0800}" type="pres">
      <dgm:prSet presAssocID="{60D91D46-7CF8-4C95-BEDC-0B14EDDF6330}" presName="gear3dstNode" presStyleLbl="node1" presStyleIdx="2" presStyleCnt="3"/>
      <dgm:spPr/>
      <dgm:t>
        <a:bodyPr/>
        <a:lstStyle/>
        <a:p>
          <a:endParaRPr lang="en-GB"/>
        </a:p>
      </dgm:t>
    </dgm:pt>
    <dgm:pt modelId="{0E86E7E1-3D9A-4796-94A8-029426ADE207}" type="pres">
      <dgm:prSet presAssocID="{F37DA699-2572-4397-9541-7FFD646D709E}" presName="connector1" presStyleLbl="sibTrans2D1" presStyleIdx="0" presStyleCnt="3"/>
      <dgm:spPr/>
      <dgm:t>
        <a:bodyPr/>
        <a:lstStyle/>
        <a:p>
          <a:endParaRPr lang="en-GB"/>
        </a:p>
      </dgm:t>
    </dgm:pt>
    <dgm:pt modelId="{554A9C28-4A3C-426D-8CDB-2C0FBA4CA20C}" type="pres">
      <dgm:prSet presAssocID="{30DB5214-5429-4A4D-9F51-379C04EAA45A}" presName="connector2" presStyleLbl="sibTrans2D1" presStyleIdx="1" presStyleCnt="3"/>
      <dgm:spPr/>
      <dgm:t>
        <a:bodyPr/>
        <a:lstStyle/>
        <a:p>
          <a:endParaRPr lang="en-GB"/>
        </a:p>
      </dgm:t>
    </dgm:pt>
    <dgm:pt modelId="{480403F8-A156-4FB4-A1CC-BB919F346F28}" type="pres">
      <dgm:prSet presAssocID="{E12FD9A5-959C-467A-98FA-D7F417C6DD0A}" presName="connector3" presStyleLbl="sibTrans2D1" presStyleIdx="2" presStyleCnt="3"/>
      <dgm:spPr/>
      <dgm:t>
        <a:bodyPr/>
        <a:lstStyle/>
        <a:p>
          <a:endParaRPr lang="en-GB"/>
        </a:p>
      </dgm:t>
    </dgm:pt>
  </dgm:ptLst>
  <dgm:cxnLst>
    <dgm:cxn modelId="{57370E4C-FC43-435A-8913-9C66904E7861}" type="presOf" srcId="{60D91D46-7CF8-4C95-BEDC-0B14EDDF6330}" destId="{3A9C29D9-8BC2-4184-B826-972DC9EE6817}" srcOrd="0" destOrd="0" presId="urn:microsoft.com/office/officeart/2005/8/layout/gear1"/>
    <dgm:cxn modelId="{CC5D2631-E7A8-4D28-AE2B-4E931273F38B}" type="presOf" srcId="{C4E828F8-64CB-4F91-B1CA-4F3530818E0B}" destId="{95681664-0A72-47E7-BD51-D241021EB41D}" srcOrd="1" destOrd="0" presId="urn:microsoft.com/office/officeart/2005/8/layout/gear1"/>
    <dgm:cxn modelId="{D72D50CE-978E-4AEF-9F51-3766027E855B}" srcId="{FE0EE617-C41A-409B-AC60-8DC02BAB6B3D}" destId="{C4E828F8-64CB-4F91-B1CA-4F3530818E0B}" srcOrd="1" destOrd="0" parTransId="{CEF43C08-6FB6-4663-881C-92BF4E687A2E}" sibTransId="{30DB5214-5429-4A4D-9F51-379C04EAA45A}"/>
    <dgm:cxn modelId="{F12E2921-FC3E-4EFE-A6A1-B6DE6F7044BE}" srcId="{FE0EE617-C41A-409B-AC60-8DC02BAB6B3D}" destId="{72B88F53-96C4-4FD9-AAE5-57B776A7F692}" srcOrd="0" destOrd="0" parTransId="{F9E40D10-7F1B-4AE3-A638-96BF50B3D0D5}" sibTransId="{F37DA699-2572-4397-9541-7FFD646D709E}"/>
    <dgm:cxn modelId="{73E5BF0E-8500-4D25-901C-5EE2AEC986C5}" type="presOf" srcId="{FE0EE617-C41A-409B-AC60-8DC02BAB6B3D}" destId="{450A40E0-3F6B-4789-BC08-A368C35620C5}" srcOrd="0" destOrd="0" presId="urn:microsoft.com/office/officeart/2005/8/layout/gear1"/>
    <dgm:cxn modelId="{734BCB62-7E2D-43BF-93DF-7F3FE427AB12}" type="presOf" srcId="{C4E828F8-64CB-4F91-B1CA-4F3530818E0B}" destId="{ED4138E7-3204-4B23-8CD9-7DC3C6E6E3D8}" srcOrd="0" destOrd="0" presId="urn:microsoft.com/office/officeart/2005/8/layout/gear1"/>
    <dgm:cxn modelId="{5D665636-445F-45D5-B575-BFAB4D0DA042}" srcId="{FE0EE617-C41A-409B-AC60-8DC02BAB6B3D}" destId="{60D91D46-7CF8-4C95-BEDC-0B14EDDF6330}" srcOrd="2" destOrd="0" parTransId="{10235E03-8ABC-42CD-A7E3-BABFF74A16A5}" sibTransId="{E12FD9A5-959C-467A-98FA-D7F417C6DD0A}"/>
    <dgm:cxn modelId="{AE67DBED-8897-43BC-96D4-053EFA56421F}" type="presOf" srcId="{72B88F53-96C4-4FD9-AAE5-57B776A7F692}" destId="{0B4E3FF5-DF4C-4651-82D2-0B636D4940F1}" srcOrd="1" destOrd="0" presId="urn:microsoft.com/office/officeart/2005/8/layout/gear1"/>
    <dgm:cxn modelId="{7810FD8B-22A3-4200-ACA5-254587AB3454}" type="presOf" srcId="{E12FD9A5-959C-467A-98FA-D7F417C6DD0A}" destId="{480403F8-A156-4FB4-A1CC-BB919F346F28}" srcOrd="0" destOrd="0" presId="urn:microsoft.com/office/officeart/2005/8/layout/gear1"/>
    <dgm:cxn modelId="{31657900-0680-4A96-973A-E3E75B808D7D}" type="presOf" srcId="{30DB5214-5429-4A4D-9F51-379C04EAA45A}" destId="{554A9C28-4A3C-426D-8CDB-2C0FBA4CA20C}" srcOrd="0" destOrd="0" presId="urn:microsoft.com/office/officeart/2005/8/layout/gear1"/>
    <dgm:cxn modelId="{403127FA-6002-4621-960A-76DFB49662E4}" type="presOf" srcId="{60D91D46-7CF8-4C95-BEDC-0B14EDDF6330}" destId="{E6BB79B3-3D6B-4596-A10C-2BB7829FF2D6}" srcOrd="2" destOrd="0" presId="urn:microsoft.com/office/officeart/2005/8/layout/gear1"/>
    <dgm:cxn modelId="{87A3E335-F75D-49CE-852F-0A8AB51881CC}" type="presOf" srcId="{C4E828F8-64CB-4F91-B1CA-4F3530818E0B}" destId="{428633F4-D667-4401-9AD1-864D4E5EBBBB}" srcOrd="2" destOrd="0" presId="urn:microsoft.com/office/officeart/2005/8/layout/gear1"/>
    <dgm:cxn modelId="{9751652D-69CB-490B-BC60-D9D6E73EC129}" type="presOf" srcId="{60D91D46-7CF8-4C95-BEDC-0B14EDDF6330}" destId="{4B098805-B7DA-414C-863E-D1989EE0E365}" srcOrd="1" destOrd="0" presId="urn:microsoft.com/office/officeart/2005/8/layout/gear1"/>
    <dgm:cxn modelId="{0852B42F-2718-46C6-9968-DC6E2CB1F07B}" type="presOf" srcId="{72B88F53-96C4-4FD9-AAE5-57B776A7F692}" destId="{4168019E-533F-40D7-9139-AE8F46798381}" srcOrd="0" destOrd="0" presId="urn:microsoft.com/office/officeart/2005/8/layout/gear1"/>
    <dgm:cxn modelId="{A8007DD5-BABC-4C60-8877-BFE170077CC0}" type="presOf" srcId="{60D91D46-7CF8-4C95-BEDC-0B14EDDF6330}" destId="{7AF6DE5C-793C-481B-894A-4F6A427B0800}" srcOrd="3" destOrd="0" presId="urn:microsoft.com/office/officeart/2005/8/layout/gear1"/>
    <dgm:cxn modelId="{55675506-79EF-433D-AD8E-391249EB78FB}" type="presOf" srcId="{72B88F53-96C4-4FD9-AAE5-57B776A7F692}" destId="{6EE80CE3-3504-4BCE-97AD-2351FDF91BCA}" srcOrd="2" destOrd="0" presId="urn:microsoft.com/office/officeart/2005/8/layout/gear1"/>
    <dgm:cxn modelId="{57144368-536D-4185-A082-B73D92137D40}" type="presOf" srcId="{F37DA699-2572-4397-9541-7FFD646D709E}" destId="{0E86E7E1-3D9A-4796-94A8-029426ADE207}" srcOrd="0" destOrd="0" presId="urn:microsoft.com/office/officeart/2005/8/layout/gear1"/>
    <dgm:cxn modelId="{4440D1EA-B45C-465F-907D-4ECD30353B51}" type="presParOf" srcId="{450A40E0-3F6B-4789-BC08-A368C35620C5}" destId="{4168019E-533F-40D7-9139-AE8F46798381}" srcOrd="0" destOrd="0" presId="urn:microsoft.com/office/officeart/2005/8/layout/gear1"/>
    <dgm:cxn modelId="{09C26AC2-215D-45CC-830A-7C6C39B7EC1B}" type="presParOf" srcId="{450A40E0-3F6B-4789-BC08-A368C35620C5}" destId="{0B4E3FF5-DF4C-4651-82D2-0B636D4940F1}" srcOrd="1" destOrd="0" presId="urn:microsoft.com/office/officeart/2005/8/layout/gear1"/>
    <dgm:cxn modelId="{2F633C16-DF0D-4CC3-B143-887D4B3F3109}" type="presParOf" srcId="{450A40E0-3F6B-4789-BC08-A368C35620C5}" destId="{6EE80CE3-3504-4BCE-97AD-2351FDF91BCA}" srcOrd="2" destOrd="0" presId="urn:microsoft.com/office/officeart/2005/8/layout/gear1"/>
    <dgm:cxn modelId="{BE49A222-5A84-4DEF-9AFB-53AF97681E62}" type="presParOf" srcId="{450A40E0-3F6B-4789-BC08-A368C35620C5}" destId="{ED4138E7-3204-4B23-8CD9-7DC3C6E6E3D8}" srcOrd="3" destOrd="0" presId="urn:microsoft.com/office/officeart/2005/8/layout/gear1"/>
    <dgm:cxn modelId="{97AC7791-E236-478A-82BC-581CFB25435E}" type="presParOf" srcId="{450A40E0-3F6B-4789-BC08-A368C35620C5}" destId="{95681664-0A72-47E7-BD51-D241021EB41D}" srcOrd="4" destOrd="0" presId="urn:microsoft.com/office/officeart/2005/8/layout/gear1"/>
    <dgm:cxn modelId="{67E96C20-F415-49B5-8422-1F92353C129F}" type="presParOf" srcId="{450A40E0-3F6B-4789-BC08-A368C35620C5}" destId="{428633F4-D667-4401-9AD1-864D4E5EBBBB}" srcOrd="5" destOrd="0" presId="urn:microsoft.com/office/officeart/2005/8/layout/gear1"/>
    <dgm:cxn modelId="{941594B9-7618-4B48-85E6-91B252391236}" type="presParOf" srcId="{450A40E0-3F6B-4789-BC08-A368C35620C5}" destId="{3A9C29D9-8BC2-4184-B826-972DC9EE6817}" srcOrd="6" destOrd="0" presId="urn:microsoft.com/office/officeart/2005/8/layout/gear1"/>
    <dgm:cxn modelId="{CE280DCE-CCA0-4F36-BD88-6DB3FE892331}" type="presParOf" srcId="{450A40E0-3F6B-4789-BC08-A368C35620C5}" destId="{4B098805-B7DA-414C-863E-D1989EE0E365}" srcOrd="7" destOrd="0" presId="urn:microsoft.com/office/officeart/2005/8/layout/gear1"/>
    <dgm:cxn modelId="{E3FCD67E-AE1D-4184-9B72-5A4C9D259ADC}" type="presParOf" srcId="{450A40E0-3F6B-4789-BC08-A368C35620C5}" destId="{E6BB79B3-3D6B-4596-A10C-2BB7829FF2D6}" srcOrd="8" destOrd="0" presId="urn:microsoft.com/office/officeart/2005/8/layout/gear1"/>
    <dgm:cxn modelId="{1AC19C51-4462-41F4-A520-D5170635996C}" type="presParOf" srcId="{450A40E0-3F6B-4789-BC08-A368C35620C5}" destId="{7AF6DE5C-793C-481B-894A-4F6A427B0800}" srcOrd="9" destOrd="0" presId="urn:microsoft.com/office/officeart/2005/8/layout/gear1"/>
    <dgm:cxn modelId="{4C194097-65C3-49DD-B9F3-48347EB4296B}" type="presParOf" srcId="{450A40E0-3F6B-4789-BC08-A368C35620C5}" destId="{0E86E7E1-3D9A-4796-94A8-029426ADE207}" srcOrd="10" destOrd="0" presId="urn:microsoft.com/office/officeart/2005/8/layout/gear1"/>
    <dgm:cxn modelId="{D0F5DED6-E256-4730-88E2-EA195E9BEC0A}" type="presParOf" srcId="{450A40E0-3F6B-4789-BC08-A368C35620C5}" destId="{554A9C28-4A3C-426D-8CDB-2C0FBA4CA20C}" srcOrd="11" destOrd="0" presId="urn:microsoft.com/office/officeart/2005/8/layout/gear1"/>
    <dgm:cxn modelId="{F76CC160-3C86-4EE7-B8F9-A7A54289B4F5}" type="presParOf" srcId="{450A40E0-3F6B-4789-BC08-A368C35620C5}" destId="{480403F8-A156-4FB4-A1CC-BB919F346F28}" srcOrd="12" destOrd="0" presId="urn:microsoft.com/office/officeart/2005/8/layout/gear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8019E-533F-40D7-9139-AE8F46798381}">
      <dsp:nvSpPr>
        <dsp:cNvPr id="0" name=""/>
        <dsp:cNvSpPr/>
      </dsp:nvSpPr>
      <dsp:spPr>
        <a:xfrm>
          <a:off x="3325980" y="2145736"/>
          <a:ext cx="2622567" cy="2622567"/>
        </a:xfrm>
        <a:prstGeom prst="gear9">
          <a:avLst/>
        </a:prstGeom>
        <a:solidFill>
          <a:srgbClr val="9900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Implementing  Change</a:t>
          </a:r>
          <a:endParaRPr lang="en-GB" sz="1900" kern="1200" dirty="0"/>
        </a:p>
      </dsp:txBody>
      <dsp:txXfrm>
        <a:off x="3853233" y="2760060"/>
        <a:ext cx="1568061" cy="1348053"/>
      </dsp:txXfrm>
    </dsp:sp>
    <dsp:sp modelId="{ED4138E7-3204-4B23-8CD9-7DC3C6E6E3D8}">
      <dsp:nvSpPr>
        <dsp:cNvPr id="0" name=""/>
        <dsp:cNvSpPr/>
      </dsp:nvSpPr>
      <dsp:spPr>
        <a:xfrm>
          <a:off x="1800123" y="1525857"/>
          <a:ext cx="1907321" cy="1907321"/>
        </a:xfrm>
        <a:prstGeom prst="gear6">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Evidence</a:t>
          </a:r>
          <a:endParaRPr lang="en-GB" sz="1900" kern="1200" dirty="0"/>
        </a:p>
      </dsp:txBody>
      <dsp:txXfrm>
        <a:off x="2280297" y="2008933"/>
        <a:ext cx="946973" cy="941169"/>
      </dsp:txXfrm>
    </dsp:sp>
    <dsp:sp modelId="{3A9C29D9-8BC2-4184-B826-972DC9EE6817}">
      <dsp:nvSpPr>
        <dsp:cNvPr id="0" name=""/>
        <dsp:cNvSpPr/>
      </dsp:nvSpPr>
      <dsp:spPr>
        <a:xfrm rot="20700000">
          <a:off x="2867502" y="210000"/>
          <a:ext cx="1868785" cy="1868785"/>
        </a:xfrm>
        <a:prstGeom prst="gear6">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Context</a:t>
          </a:r>
          <a:endParaRPr lang="en-GB" sz="1900" kern="1200" dirty="0"/>
        </a:p>
      </dsp:txBody>
      <dsp:txXfrm rot="-20700000">
        <a:off x="3277382" y="619879"/>
        <a:ext cx="1049026" cy="1049026"/>
      </dsp:txXfrm>
    </dsp:sp>
    <dsp:sp modelId="{0E86E7E1-3D9A-4796-94A8-029426ADE207}">
      <dsp:nvSpPr>
        <dsp:cNvPr id="0" name=""/>
        <dsp:cNvSpPr/>
      </dsp:nvSpPr>
      <dsp:spPr>
        <a:xfrm>
          <a:off x="3130673" y="1746375"/>
          <a:ext cx="3356886" cy="3356886"/>
        </a:xfrm>
        <a:prstGeom prst="circularArrow">
          <a:avLst>
            <a:gd name="adj1" fmla="val 4687"/>
            <a:gd name="adj2" fmla="val 299029"/>
            <a:gd name="adj3" fmla="val 2528356"/>
            <a:gd name="adj4" fmla="val 1583526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4A9C28-4A3C-426D-8CDB-2C0FBA4CA20C}">
      <dsp:nvSpPr>
        <dsp:cNvPr id="0" name=""/>
        <dsp:cNvSpPr/>
      </dsp:nvSpPr>
      <dsp:spPr>
        <a:xfrm>
          <a:off x="1462340" y="1101375"/>
          <a:ext cx="2438987" cy="243898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0403F8-A156-4FB4-A1CC-BB919F346F28}">
      <dsp:nvSpPr>
        <dsp:cNvPr id="0" name=""/>
        <dsp:cNvSpPr/>
      </dsp:nvSpPr>
      <dsp:spPr>
        <a:xfrm>
          <a:off x="2436148" y="-201797"/>
          <a:ext cx="2629719" cy="262971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261B3C-29F6-417D-97E8-B29D9A637985}" type="datetimeFigureOut">
              <a:rPr lang="en-GB" smtClean="0"/>
              <a:t>10/10/2019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310D4-2983-431C-90CA-F58FD133D325}" type="slidenum">
              <a:rPr lang="en-GB" smtClean="0"/>
              <a:t>‹#›</a:t>
            </a:fld>
            <a:endParaRPr lang="en-GB"/>
          </a:p>
        </p:txBody>
      </p:sp>
    </p:spTree>
    <p:extLst>
      <p:ext uri="{BB962C8B-B14F-4D97-AF65-F5344CB8AC3E}">
        <p14:creationId xmlns:p14="http://schemas.microsoft.com/office/powerpoint/2010/main" val="1793089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5A7132-454F-49CD-B5FC-4F57EF69D4FE}"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159188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5988" eaLnBrk="0" hangingPunct="0">
              <a:defRPr sz="2000" i="1">
                <a:solidFill>
                  <a:schemeClr val="tx1"/>
                </a:solidFill>
                <a:latin typeface="Arial" charset="0"/>
                <a:ea typeface="ＭＳ Ｐゴシック" charset="0"/>
              </a:defRPr>
            </a:lvl1pPr>
            <a:lvl2pPr marL="742950" indent="-285750" defTabSz="915988" eaLnBrk="0" hangingPunct="0">
              <a:defRPr sz="2000" i="1">
                <a:solidFill>
                  <a:schemeClr val="tx1"/>
                </a:solidFill>
                <a:latin typeface="Arial" charset="0"/>
                <a:ea typeface="ＭＳ Ｐゴシック" charset="0"/>
              </a:defRPr>
            </a:lvl2pPr>
            <a:lvl3pPr marL="1143000" indent="-228600" defTabSz="915988" eaLnBrk="0" hangingPunct="0">
              <a:defRPr sz="2000" i="1">
                <a:solidFill>
                  <a:schemeClr val="tx1"/>
                </a:solidFill>
                <a:latin typeface="Arial" charset="0"/>
                <a:ea typeface="ＭＳ Ｐゴシック" charset="0"/>
              </a:defRPr>
            </a:lvl3pPr>
            <a:lvl4pPr marL="1600200" indent="-228600" defTabSz="915988" eaLnBrk="0" hangingPunct="0">
              <a:defRPr sz="2000" i="1">
                <a:solidFill>
                  <a:schemeClr val="tx1"/>
                </a:solidFill>
                <a:latin typeface="Arial" charset="0"/>
                <a:ea typeface="ＭＳ Ｐゴシック" charset="0"/>
              </a:defRPr>
            </a:lvl4pPr>
            <a:lvl5pPr marL="2057400" indent="-228600" defTabSz="915988" eaLnBrk="0" hangingPunct="0">
              <a:defRPr sz="2000" i="1">
                <a:solidFill>
                  <a:schemeClr val="tx1"/>
                </a:solidFill>
                <a:latin typeface="Arial" charset="0"/>
                <a:ea typeface="ＭＳ Ｐゴシック" charset="0"/>
              </a:defRPr>
            </a:lvl5pPr>
            <a:lvl6pPr marL="2514600" indent="-228600" defTabSz="915988" eaLnBrk="0" fontAlgn="base" hangingPunct="0">
              <a:spcBef>
                <a:spcPct val="0"/>
              </a:spcBef>
              <a:spcAft>
                <a:spcPct val="0"/>
              </a:spcAft>
              <a:defRPr sz="2000" i="1">
                <a:solidFill>
                  <a:schemeClr val="tx1"/>
                </a:solidFill>
                <a:latin typeface="Arial" charset="0"/>
                <a:ea typeface="ＭＳ Ｐゴシック" charset="0"/>
              </a:defRPr>
            </a:lvl6pPr>
            <a:lvl7pPr marL="2971800" indent="-228600" defTabSz="915988" eaLnBrk="0" fontAlgn="base" hangingPunct="0">
              <a:spcBef>
                <a:spcPct val="0"/>
              </a:spcBef>
              <a:spcAft>
                <a:spcPct val="0"/>
              </a:spcAft>
              <a:defRPr sz="2000" i="1">
                <a:solidFill>
                  <a:schemeClr val="tx1"/>
                </a:solidFill>
                <a:latin typeface="Arial" charset="0"/>
                <a:ea typeface="ＭＳ Ｐゴシック" charset="0"/>
              </a:defRPr>
            </a:lvl7pPr>
            <a:lvl8pPr marL="3429000" indent="-228600" defTabSz="915988" eaLnBrk="0" fontAlgn="base" hangingPunct="0">
              <a:spcBef>
                <a:spcPct val="0"/>
              </a:spcBef>
              <a:spcAft>
                <a:spcPct val="0"/>
              </a:spcAft>
              <a:defRPr sz="2000" i="1">
                <a:solidFill>
                  <a:schemeClr val="tx1"/>
                </a:solidFill>
                <a:latin typeface="Arial" charset="0"/>
                <a:ea typeface="ＭＳ Ｐゴシック" charset="0"/>
              </a:defRPr>
            </a:lvl8pPr>
            <a:lvl9pPr marL="3886200" indent="-228600" defTabSz="915988" eaLnBrk="0" fontAlgn="base" hangingPunct="0">
              <a:spcBef>
                <a:spcPct val="0"/>
              </a:spcBef>
              <a:spcAft>
                <a:spcPct val="0"/>
              </a:spcAft>
              <a:defRPr sz="2000" i="1">
                <a:solidFill>
                  <a:schemeClr val="tx1"/>
                </a:solidFill>
                <a:latin typeface="Arial" charset="0"/>
                <a:ea typeface="ＭＳ Ｐゴシック" charset="0"/>
              </a:defRPr>
            </a:lvl9pPr>
          </a:lstStyle>
          <a:p>
            <a:pPr eaLnBrk="1" hangingPunct="1"/>
            <a:fld id="{6BF11408-6A31-664D-BC5B-BD441698A3A9}" type="slidenum">
              <a:rPr lang="en-GB" sz="1200" i="0">
                <a:latin typeface="Times New Roman" charset="0"/>
              </a:rPr>
              <a:pPr eaLnBrk="1" hangingPunct="1"/>
              <a:t>14</a:t>
            </a:fld>
            <a:endParaRPr lang="en-GB" sz="1200" i="0">
              <a:latin typeface="Times New Roman"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GB">
              <a:latin typeface="Times New Roman" charset="0"/>
            </a:endParaRPr>
          </a:p>
        </p:txBody>
      </p:sp>
    </p:spTree>
    <p:extLst>
      <p:ext uri="{BB962C8B-B14F-4D97-AF65-F5344CB8AC3E}">
        <p14:creationId xmlns:p14="http://schemas.microsoft.com/office/powerpoint/2010/main" val="678822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undertaking the JSNA , the children's services partnership will  have the opportunity to align with other parts of the local system within the Community planning partnership . As part of this, partners can consider joint commissioning opportunities with other local bodies, thereby enabling joined-up interventions and alignment of resources in tackling issues that will benefit from multi-agency working, for example,  reducing  re-offending, improving housing</a:t>
            </a:r>
            <a:r>
              <a:rPr lang="en-US" sz="1200" baseline="0" dirty="0" smtClean="0"/>
              <a:t> options for LAC</a:t>
            </a:r>
            <a:r>
              <a:rPr lang="en-US" sz="1200" dirty="0" smtClean="0"/>
              <a:t>, or child safeguarding. Such local alignments will help the </a:t>
            </a:r>
            <a:r>
              <a:rPr lang="en-US" sz="1200" dirty="0" err="1" smtClean="0"/>
              <a:t>partnerhsip</a:t>
            </a:r>
            <a:r>
              <a:rPr lang="en-US" sz="1200" dirty="0" smtClean="0"/>
              <a:t> to take an overview over how the impact</a:t>
            </a:r>
            <a:r>
              <a:rPr lang="en-US" sz="1200" baseline="0" dirty="0" smtClean="0"/>
              <a:t> issues have on families, children and young people </a:t>
            </a:r>
            <a:r>
              <a:rPr lang="en-US" sz="1200" dirty="0" smtClean="0"/>
              <a:t> and how they could be better addressed across the spectrum of local services. Some of these relationships and partnerships may already exist in some themes, but some </a:t>
            </a:r>
            <a:r>
              <a:rPr lang="en-US" sz="1200" baseline="0" dirty="0" smtClean="0"/>
              <a:t> partners may </a:t>
            </a:r>
            <a:r>
              <a:rPr lang="en-US" sz="1200" dirty="0" smtClean="0"/>
              <a:t>will wish to build upon these or establish improved ways of working. These relationships can be mutually beneficial for local services, and the partnership may help local partners to achieve their own aims through joint working. For instance, initiatives to support mums</a:t>
            </a:r>
            <a:r>
              <a:rPr lang="en-US" sz="1200" baseline="0" dirty="0" smtClean="0"/>
              <a:t> who have their children removed on numerous occasions  action to work with the mum may break the cycle  and </a:t>
            </a:r>
            <a:r>
              <a:rPr lang="en-US" sz="1200" dirty="0" smtClean="0"/>
              <a:t>have a positive impact on their health and wellbeing , as well</a:t>
            </a:r>
            <a:r>
              <a:rPr lang="en-US" sz="1200" baseline="0" dirty="0" smtClean="0"/>
              <a:t> as </a:t>
            </a:r>
            <a:r>
              <a:rPr lang="en-US" sz="1200" baseline="0" dirty="0" err="1" smtClean="0"/>
              <a:t>reuding</a:t>
            </a:r>
            <a:r>
              <a:rPr lang="en-US" sz="1200" baseline="0" dirty="0" smtClean="0"/>
              <a:t> the  cost of future children being place in care and then onto </a:t>
            </a:r>
            <a:r>
              <a:rPr lang="en-US" sz="1200" baseline="0" dirty="0" err="1" smtClean="0"/>
              <a:t>permannet</a:t>
            </a:r>
            <a:r>
              <a:rPr lang="en-US" sz="1200" baseline="0" dirty="0" smtClean="0"/>
              <a:t> </a:t>
            </a:r>
            <a:r>
              <a:rPr lang="en-US" sz="1200" baseline="0" dirty="0" err="1" smtClean="0"/>
              <a:t>placments</a:t>
            </a:r>
            <a:r>
              <a:rPr lang="en-US" sz="1200" baseline="0" dirty="0" smtClean="0"/>
              <a:t>.</a:t>
            </a:r>
            <a:endParaRPr lang="en-US" dirty="0"/>
          </a:p>
        </p:txBody>
      </p:sp>
      <p:sp>
        <p:nvSpPr>
          <p:cNvPr id="4" name="Slide Number Placeholder 3"/>
          <p:cNvSpPr>
            <a:spLocks noGrp="1"/>
          </p:cNvSpPr>
          <p:nvPr>
            <p:ph type="sldNum" sz="quarter" idx="10"/>
          </p:nvPr>
        </p:nvSpPr>
        <p:spPr/>
        <p:txBody>
          <a:bodyPr/>
          <a:lstStyle/>
          <a:p>
            <a:fld id="{FA5310D4-2983-431C-90CA-F58FD133D325}" type="slidenum">
              <a:rPr lang="en-GB" smtClean="0"/>
              <a:t>15</a:t>
            </a:fld>
            <a:endParaRPr lang="en-GB"/>
          </a:p>
        </p:txBody>
      </p:sp>
    </p:spTree>
    <p:extLst>
      <p:ext uri="{BB962C8B-B14F-4D97-AF65-F5344CB8AC3E}">
        <p14:creationId xmlns:p14="http://schemas.microsoft.com/office/powerpoint/2010/main" val="3990699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GB" dirty="0">
                <a:latin typeface="Times New Roman" charset="0"/>
              </a:rPr>
              <a:t>Our involvement – to try and ensure the wider context to </a:t>
            </a:r>
            <a:r>
              <a:rPr lang="en-GB" dirty="0" smtClean="0">
                <a:latin typeface="Times New Roman" charset="0"/>
              </a:rPr>
              <a:t>children's</a:t>
            </a:r>
            <a:r>
              <a:rPr lang="en-GB" baseline="0" dirty="0" smtClean="0">
                <a:latin typeface="Times New Roman" charset="0"/>
              </a:rPr>
              <a:t> services </a:t>
            </a:r>
            <a:r>
              <a:rPr lang="en-GB" dirty="0" smtClean="0">
                <a:latin typeface="Times New Roman" charset="0"/>
              </a:rPr>
              <a:t> </a:t>
            </a:r>
            <a:r>
              <a:rPr lang="en-GB" dirty="0">
                <a:latin typeface="Times New Roman" charset="0"/>
              </a:rPr>
              <a:t>is </a:t>
            </a:r>
            <a:r>
              <a:rPr lang="en-GB" dirty="0" smtClean="0">
                <a:latin typeface="Times New Roman" charset="0"/>
              </a:rPr>
              <a:t>covered</a:t>
            </a:r>
            <a:endParaRPr lang="en-GB" dirty="0">
              <a:latin typeface="Times New Roman" charset="0"/>
            </a:endParaRPr>
          </a:p>
          <a:p>
            <a:r>
              <a:rPr lang="en-GB" dirty="0">
                <a:latin typeface="Times New Roman" charset="0"/>
              </a:rPr>
              <a:t>We have lots of information to present , but for today we will be focussing on some of the headlines, and what we would like from you is to know whether or not this reflects the views and issues in </a:t>
            </a:r>
            <a:r>
              <a:rPr lang="en-GB" dirty="0" smtClean="0">
                <a:latin typeface="Times New Roman" charset="0"/>
              </a:rPr>
              <a:t>your</a:t>
            </a:r>
            <a:r>
              <a:rPr lang="en-GB" baseline="0" dirty="0" smtClean="0">
                <a:latin typeface="Times New Roman" charset="0"/>
              </a:rPr>
              <a:t> service.</a:t>
            </a:r>
          </a:p>
          <a:p>
            <a:endParaRPr lang="en-GB" dirty="0">
              <a:latin typeface="Times New Roman" charset="0"/>
            </a:endParaRPr>
          </a:p>
          <a:p>
            <a:r>
              <a:rPr lang="en-GB" dirty="0">
                <a:latin typeface="Times New Roman" charset="0"/>
              </a:rPr>
              <a:t>Is there </a:t>
            </a:r>
            <a:r>
              <a:rPr lang="en-GB" dirty="0" smtClean="0">
                <a:latin typeface="Times New Roman" charset="0"/>
              </a:rPr>
              <a:t>an </a:t>
            </a:r>
            <a:r>
              <a:rPr lang="en-GB" dirty="0">
                <a:latin typeface="Times New Roman" charset="0"/>
              </a:rPr>
              <a:t>explanation for why things are the way they are?  Is it good or bad?  </a:t>
            </a:r>
            <a:r>
              <a:rPr lang="en-GB" dirty="0" smtClean="0">
                <a:latin typeface="Times New Roman" charset="0"/>
              </a:rPr>
              <a:t>Improving </a:t>
            </a:r>
            <a:endParaRPr lang="en-GB" dirty="0">
              <a:latin typeface="Times New Roman" charset="0"/>
            </a:endParaRPr>
          </a:p>
          <a:p>
            <a:endParaRPr lang="en-GB" dirty="0">
              <a:latin typeface="Times New Roman" charset="0"/>
            </a:endParaRPr>
          </a:p>
          <a:p>
            <a:r>
              <a:rPr lang="en-GB" dirty="0">
                <a:latin typeface="Times New Roman" charset="0"/>
              </a:rPr>
              <a:t>We’d like to hear from you what you feel are the key priorities or most important issues, if there is anything missing and if so what should we be including?</a:t>
            </a:r>
          </a:p>
          <a:p>
            <a:endParaRPr lang="en-GB" dirty="0">
              <a:latin typeface="Times New Roman" charset="0"/>
            </a:endParaRPr>
          </a:p>
          <a:p>
            <a:endParaRPr lang="en-GB" dirty="0">
              <a:latin typeface="Times New Roman" charset="0"/>
            </a:endParaRPr>
          </a:p>
          <a:p>
            <a:endParaRPr lang="en-GB" dirty="0">
              <a:latin typeface="Times New Roman" charset="0"/>
            </a:endParaRPr>
          </a:p>
        </p:txBody>
      </p:sp>
    </p:spTree>
    <p:extLst>
      <p:ext uri="{BB962C8B-B14F-4D97-AF65-F5344CB8AC3E}">
        <p14:creationId xmlns:p14="http://schemas.microsoft.com/office/powerpoint/2010/main" val="31853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5A7132-454F-49CD-B5FC-4F57EF69D4FE}"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3919592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B25A7132-454F-49CD-B5FC-4F57EF69D4FE}"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4036498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8</a:t>
            </a:fld>
            <a:endParaRPr lang="en-GB"/>
          </a:p>
        </p:txBody>
      </p:sp>
    </p:spTree>
    <p:extLst>
      <p:ext uri="{BB962C8B-B14F-4D97-AF65-F5344CB8AC3E}">
        <p14:creationId xmlns:p14="http://schemas.microsoft.com/office/powerpoint/2010/main" val="366331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9</a:t>
            </a:fld>
            <a:endParaRPr lang="en-GB"/>
          </a:p>
        </p:txBody>
      </p:sp>
    </p:spTree>
    <p:extLst>
      <p:ext uri="{BB962C8B-B14F-4D97-AF65-F5344CB8AC3E}">
        <p14:creationId xmlns:p14="http://schemas.microsoft.com/office/powerpoint/2010/main" val="2042997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10</a:t>
            </a:fld>
            <a:endParaRPr lang="en-GB"/>
          </a:p>
        </p:txBody>
      </p:sp>
    </p:spTree>
    <p:extLst>
      <p:ext uri="{BB962C8B-B14F-4D97-AF65-F5344CB8AC3E}">
        <p14:creationId xmlns:p14="http://schemas.microsoft.com/office/powerpoint/2010/main" val="760511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11</a:t>
            </a:fld>
            <a:endParaRPr lang="en-GB"/>
          </a:p>
        </p:txBody>
      </p:sp>
    </p:spTree>
    <p:extLst>
      <p:ext uri="{BB962C8B-B14F-4D97-AF65-F5344CB8AC3E}">
        <p14:creationId xmlns:p14="http://schemas.microsoft.com/office/powerpoint/2010/main" val="1178080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12</a:t>
            </a:fld>
            <a:endParaRPr lang="en-GB"/>
          </a:p>
        </p:txBody>
      </p:sp>
    </p:spTree>
    <p:extLst>
      <p:ext uri="{BB962C8B-B14F-4D97-AF65-F5344CB8AC3E}">
        <p14:creationId xmlns:p14="http://schemas.microsoft.com/office/powerpoint/2010/main" val="175920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310D4-2983-431C-90CA-F58FD133D325}" type="slidenum">
              <a:rPr lang="en-GB" smtClean="0"/>
              <a:t>13</a:t>
            </a:fld>
            <a:endParaRPr lang="en-GB"/>
          </a:p>
        </p:txBody>
      </p:sp>
    </p:spTree>
    <p:extLst>
      <p:ext uri="{BB962C8B-B14F-4D97-AF65-F5344CB8AC3E}">
        <p14:creationId xmlns:p14="http://schemas.microsoft.com/office/powerpoint/2010/main" val="416327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10728BD-EAEE-48BB-BA4E-5468ADF8422A}" type="datetime1">
              <a:rPr lang="en-GB" smtClean="0"/>
              <a:t>10/10/2019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7379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EDEC02-EDD8-4071-8DDD-DB15241035F5}" type="datetime1">
              <a:rPr lang="en-GB" smtClean="0"/>
              <a:t>10/10/2019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4223971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7CEE61-40A7-4604-939D-467074C27165}" type="datetime1">
              <a:rPr lang="en-GB" smtClean="0"/>
              <a:t>10/10/2019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156231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3658549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060CBC-7B02-4CF6-A119-BD727E4A8F51}" type="datetime1">
              <a:rPr lang="en-GB" smtClean="0"/>
              <a:t>10/10/2019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3032693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58B5B1-FFAA-4E90-B7C5-05CB7F513642}" type="datetime1">
              <a:rPr lang="en-GB" smtClean="0"/>
              <a:t>10/10/2019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136676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465110-CD95-45DE-9ACE-3D4AADF3CB31}" type="datetime1">
              <a:rPr lang="en-GB" smtClean="0"/>
              <a:t>10/10/2019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45582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13C1D2C-58E2-4B54-A216-50574F04F6B1}" type="datetime1">
              <a:rPr lang="en-GB" smtClean="0"/>
              <a:t>10/10/2019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12322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E8CED21-4547-4263-B3AE-0C2DD1E8E3F2}" type="datetime1">
              <a:rPr lang="en-GB" smtClean="0"/>
              <a:t>10/10/2019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622714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948E3-19B8-4CD4-BDFA-9C414B315AA9}" type="datetime1">
              <a:rPr lang="en-GB" smtClean="0"/>
              <a:t>10/10/2019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93556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36448-95C0-4797-AF71-112077FEB8CC}" type="datetime1">
              <a:rPr lang="en-GB" smtClean="0"/>
              <a:t>10/10/2019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298491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771FC-4D0B-45C9-91AC-B855006285EF}" type="datetime1">
              <a:rPr lang="en-GB" smtClean="0"/>
              <a:t>10/10/2019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E44544-A617-4259-BA11-E034AF6CCA5D}" type="slidenum">
              <a:rPr lang="en-GB" smtClean="0"/>
              <a:t>‹#›</a:t>
            </a:fld>
            <a:endParaRPr lang="en-GB"/>
          </a:p>
        </p:txBody>
      </p:sp>
    </p:spTree>
    <p:extLst>
      <p:ext uri="{BB962C8B-B14F-4D97-AF65-F5344CB8AC3E}">
        <p14:creationId xmlns:p14="http://schemas.microsoft.com/office/powerpoint/2010/main" val="87414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898EF-68DD-434F-B771-86B460368C12}" type="datetime1">
              <a:rPr lang="en-GB" smtClean="0"/>
              <a:t>10/10/2019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44544-A617-4259-BA11-E034AF6CCA5D}" type="slidenum">
              <a:rPr lang="en-GB" smtClean="0"/>
              <a:t>‹#›</a:t>
            </a:fld>
            <a:endParaRPr lang="en-GB"/>
          </a:p>
        </p:txBody>
      </p:sp>
      <p:grpSp>
        <p:nvGrpSpPr>
          <p:cNvPr id="7" name="Group 6"/>
          <p:cNvGrpSpPr/>
          <p:nvPr userDrawn="1"/>
        </p:nvGrpSpPr>
        <p:grpSpPr>
          <a:xfrm>
            <a:off x="8100392" y="369453"/>
            <a:ext cx="1061861" cy="1061861"/>
            <a:chOff x="7268002" y="2060848"/>
            <a:chExt cx="1061861" cy="1061861"/>
          </a:xfrm>
        </p:grpSpPr>
        <p:sp>
          <p:nvSpPr>
            <p:cNvPr id="8" name="Oval 7"/>
            <p:cNvSpPr/>
            <p:nvPr userDrawn="1"/>
          </p:nvSpPr>
          <p:spPr>
            <a:xfrm>
              <a:off x="7346364" y="2130172"/>
              <a:ext cx="915956" cy="915956"/>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3"/>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68002" y="2060848"/>
              <a:ext cx="1061861" cy="10618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grpSp>
        <p:nvGrpSpPr>
          <p:cNvPr id="10" name="Group 9"/>
          <p:cNvGrpSpPr/>
          <p:nvPr userDrawn="1"/>
        </p:nvGrpSpPr>
        <p:grpSpPr>
          <a:xfrm>
            <a:off x="7582017" y="71518"/>
            <a:ext cx="915956" cy="915956"/>
            <a:chOff x="6807810" y="1126672"/>
            <a:chExt cx="737982" cy="737982"/>
          </a:xfrm>
        </p:grpSpPr>
        <p:sp>
          <p:nvSpPr>
            <p:cNvPr id="11" name="Oval 10"/>
            <p:cNvSpPr/>
            <p:nvPr userDrawn="1"/>
          </p:nvSpPr>
          <p:spPr>
            <a:xfrm>
              <a:off x="6807810" y="1126672"/>
              <a:ext cx="737982" cy="737982"/>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userDrawn="1"/>
          </p:nvPicPr>
          <p:blipFill rotWithShape="1">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rcRect r="56183" b="26122"/>
            <a:stretch/>
          </p:blipFill>
          <p:spPr>
            <a:xfrm>
              <a:off x="6880265" y="1212214"/>
              <a:ext cx="603722" cy="582272"/>
            </a:xfrm>
            <a:prstGeom prst="rect">
              <a:avLst/>
            </a:prstGeom>
          </p:spPr>
        </p:pic>
      </p:grpSp>
      <p:cxnSp>
        <p:nvCxnSpPr>
          <p:cNvPr id="14" name="Straight Connector 13"/>
          <p:cNvCxnSpPr/>
          <p:nvPr userDrawn="1"/>
        </p:nvCxnSpPr>
        <p:spPr>
          <a:xfrm flipH="1">
            <a:off x="323528" y="1457890"/>
            <a:ext cx="856947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75837" y="1556793"/>
            <a:ext cx="9003924" cy="52027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867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image" Target="../media/image4.emf"/><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image" Target="../media/image5.emf"/><Relationship Id="rId9" Type="http://schemas.microsoft.com/office/2007/relationships/diagramDrawing" Target="../diagrams/drawing1.xml"/><Relationship Id="rId14" Type="http://schemas.microsoft.com/office/2007/relationships/diagramDrawing" Target="../diagrams/drawing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ustainabledevelopment.un.org/" TargetMode="External"/><Relationship Id="rId5" Type="http://schemas.openxmlformats.org/officeDocument/2006/relationships/hyperlink" Target="http://www.nationalperformance.gov.scot/" TargetMode="Externa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685800" y="188913"/>
            <a:ext cx="7772400" cy="855662"/>
          </a:xfrm>
          <a:prstGeom prst="rect">
            <a:avLst/>
          </a:prstGeom>
        </p:spPr>
        <p:txBody>
          <a:bodyPr/>
          <a:lstStyle/>
          <a:p>
            <a:pPr eaLnBrk="1" hangingPunct="1"/>
            <a:r>
              <a:rPr lang="en-GB" dirty="0" smtClean="0">
                <a:latin typeface="Arial" charset="0"/>
              </a:rPr>
              <a:t>Welcome/Context</a:t>
            </a:r>
            <a:endParaRPr lang="en-GB" dirty="0">
              <a:latin typeface="Arial" charset="0"/>
            </a:endParaRPr>
          </a:p>
        </p:txBody>
      </p:sp>
      <p:sp>
        <p:nvSpPr>
          <p:cNvPr id="82947" name="Rectangle 3"/>
          <p:cNvSpPr>
            <a:spLocks noGrp="1" noChangeArrowheads="1"/>
          </p:cNvSpPr>
          <p:nvPr>
            <p:ph type="body" idx="4294967295"/>
          </p:nvPr>
        </p:nvSpPr>
        <p:spPr>
          <a:xfrm>
            <a:off x="468313" y="1052513"/>
            <a:ext cx="8280400" cy="4129087"/>
          </a:xfrm>
          <a:prstGeom prst="rect">
            <a:avLst/>
          </a:prstGeom>
        </p:spPr>
        <p:txBody>
          <a:bodyPr/>
          <a:lstStyle/>
          <a:p>
            <a:r>
              <a:rPr lang="en-GB" sz="2800" dirty="0" smtClean="0">
                <a:solidFill>
                  <a:schemeClr val="tx1"/>
                </a:solidFill>
                <a:latin typeface="Arial" charset="0"/>
              </a:rPr>
              <a:t>Beginning of process to build next CSP 2020-23</a:t>
            </a:r>
          </a:p>
          <a:p>
            <a:r>
              <a:rPr lang="en-GB" sz="2800" dirty="0" smtClean="0">
                <a:latin typeface="Arial" charset="0"/>
              </a:rPr>
              <a:t>Want to triangulate evidence as part of the process</a:t>
            </a:r>
          </a:p>
          <a:p>
            <a:pPr marL="0" indent="0">
              <a:buNone/>
            </a:pPr>
            <a:endParaRPr lang="en-GB" sz="2800" dirty="0" smtClean="0">
              <a:solidFill>
                <a:schemeClr val="tx1"/>
              </a:solidFill>
              <a:latin typeface="Arial" charset="0"/>
            </a:endParaRPr>
          </a:p>
          <a:p>
            <a:pPr>
              <a:buFont typeface="Wingdings" panose="05000000000000000000" pitchFamily="2" charset="2"/>
              <a:buChar char="v"/>
            </a:pPr>
            <a:r>
              <a:rPr lang="en-GB" sz="2800" dirty="0">
                <a:latin typeface="Arial" charset="0"/>
              </a:rPr>
              <a:t> </a:t>
            </a:r>
            <a:r>
              <a:rPr lang="en-GB" sz="2800" dirty="0" smtClean="0">
                <a:latin typeface="Arial" charset="0"/>
              </a:rPr>
              <a:t>   Data</a:t>
            </a:r>
          </a:p>
          <a:p>
            <a:pPr>
              <a:buFont typeface="Wingdings" panose="05000000000000000000" pitchFamily="2" charset="2"/>
              <a:buChar char="v"/>
            </a:pPr>
            <a:r>
              <a:rPr lang="en-GB" sz="2800" dirty="0" smtClean="0">
                <a:solidFill>
                  <a:schemeClr val="tx1"/>
                </a:solidFill>
                <a:latin typeface="Arial" charset="0"/>
              </a:rPr>
              <a:t>    Lived experience/service user engagement</a:t>
            </a:r>
          </a:p>
          <a:p>
            <a:pPr>
              <a:buFont typeface="Wingdings" panose="05000000000000000000" pitchFamily="2" charset="2"/>
              <a:buChar char="v"/>
            </a:pPr>
            <a:r>
              <a:rPr lang="en-GB" sz="2800" dirty="0" smtClean="0">
                <a:latin typeface="Arial" charset="0"/>
              </a:rPr>
              <a:t>    Staff perceptions</a:t>
            </a:r>
            <a:r>
              <a:rPr lang="en-GB" sz="2800" dirty="0" smtClean="0">
                <a:solidFill>
                  <a:schemeClr val="tx1"/>
                </a:solidFill>
                <a:latin typeface="Arial" charset="0"/>
              </a:rPr>
              <a:t>    </a:t>
            </a:r>
          </a:p>
          <a:p>
            <a:endParaRPr lang="en-GB" sz="2800" dirty="0" smtClean="0">
              <a:latin typeface="Arial" charset="0"/>
            </a:endParaRPr>
          </a:p>
        </p:txBody>
      </p:sp>
    </p:spTree>
    <p:extLst>
      <p:ext uri="{BB962C8B-B14F-4D97-AF65-F5344CB8AC3E}">
        <p14:creationId xmlns:p14="http://schemas.microsoft.com/office/powerpoint/2010/main" val="2542625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2" descr="H:\npf fu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43215"/>
            <a:ext cx="8784976" cy="6170161"/>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Title 1"/>
          <p:cNvSpPr txBox="1">
            <a:spLocks/>
          </p:cNvSpPr>
          <p:nvPr/>
        </p:nvSpPr>
        <p:spPr>
          <a:xfrm>
            <a:off x="467544" y="87214"/>
            <a:ext cx="8229600" cy="82150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smtClean="0">
                <a:solidFill>
                  <a:srgbClr val="0070C0"/>
                </a:solidFill>
                <a:latin typeface="Calibri" panose="020F0502020204030204" pitchFamily="34" charset="0"/>
                <a:cs typeface="Calibri" panose="020F0502020204030204" pitchFamily="34" charset="0"/>
              </a:rPr>
              <a:t>11 Outcomes, 81 Indicators and linked SDGs</a:t>
            </a:r>
            <a:endParaRPr lang="en-GB" sz="2400" b="1" dirty="0">
              <a:solidFill>
                <a:srgbClr val="0070C0"/>
              </a:solidFill>
              <a:latin typeface="Calibri" panose="020F0502020204030204" pitchFamily="34" charset="0"/>
              <a:cs typeface="Calibri" panose="020F0502020204030204" pitchFamily="34" charset="0"/>
            </a:endParaRPr>
          </a:p>
        </p:txBody>
      </p:sp>
      <p:pic>
        <p:nvPicPr>
          <p:cNvPr id="5" name="Picture 2" descr="H:\npf full.png"/>
          <p:cNvPicPr>
            <a:picLocks noChangeAspect="1" noChangeArrowheads="1"/>
          </p:cNvPicPr>
          <p:nvPr/>
        </p:nvPicPr>
        <p:blipFill rotWithShape="1">
          <a:blip r:embed="rId3">
            <a:extLst>
              <a:ext uri="{28A0092B-C50C-407E-A947-70E740481C1C}">
                <a14:useLocalDpi xmlns:a14="http://schemas.microsoft.com/office/drawing/2010/main" val="0"/>
              </a:ext>
            </a:extLst>
          </a:blip>
          <a:srcRect t="31667" r="75410" b="43825"/>
          <a:stretch/>
        </p:blipFill>
        <p:spPr bwMode="auto">
          <a:xfrm>
            <a:off x="2679276" y="683518"/>
            <a:ext cx="3806135" cy="2614385"/>
          </a:xfrm>
          <a:prstGeom prst="rect">
            <a:avLst/>
          </a:prstGeom>
          <a:noFill/>
          <a:ln w="76200">
            <a:solidFill>
              <a:srgbClr val="0070C0"/>
            </a:solidFill>
          </a:ln>
          <a:extLst>
            <a:ext uri="{909E8E84-426E-40dd-AFC4-6F175D3DCCD1}">
              <a14:hiddenFill xmlns="" xmlns:a14="http://schemas.microsoft.com/office/drawing/2010/main">
                <a:solidFill>
                  <a:srgbClr val="FFFFFF"/>
                </a:solidFill>
              </a14:hiddenFill>
            </a:ext>
          </a:extLst>
        </p:spPr>
      </p:pic>
      <p:pic>
        <p:nvPicPr>
          <p:cNvPr id="6" name="Picture 2" descr="H:\npf full.png"/>
          <p:cNvPicPr>
            <a:picLocks noChangeAspect="1" noChangeArrowheads="1"/>
          </p:cNvPicPr>
          <p:nvPr/>
        </p:nvPicPr>
        <p:blipFill rotWithShape="1">
          <a:blip r:embed="rId3">
            <a:extLst>
              <a:ext uri="{28A0092B-C50C-407E-A947-70E740481C1C}">
                <a14:useLocalDpi xmlns:a14="http://schemas.microsoft.com/office/drawing/2010/main" val="0"/>
              </a:ext>
            </a:extLst>
          </a:blip>
          <a:srcRect l="73675" t="9358" b="63800"/>
          <a:stretch/>
        </p:blipFill>
        <p:spPr bwMode="auto">
          <a:xfrm>
            <a:off x="863080" y="3619511"/>
            <a:ext cx="3708920" cy="2573786"/>
          </a:xfrm>
          <a:prstGeom prst="rect">
            <a:avLst/>
          </a:prstGeom>
          <a:noFill/>
          <a:ln w="76200">
            <a:solidFill>
              <a:srgbClr val="0070C0"/>
            </a:solidFill>
          </a:ln>
          <a:extLst>
            <a:ext uri="{909E8E84-426E-40dd-AFC4-6F175D3DCCD1}">
              <a14:hiddenFill xmlns="" xmlns:a14="http://schemas.microsoft.com/office/drawing/2010/main">
                <a:solidFill>
                  <a:srgbClr val="FFFFFF"/>
                </a:solidFill>
              </a14:hiddenFill>
            </a:ext>
          </a:extLst>
        </p:spPr>
      </p:pic>
      <p:pic>
        <p:nvPicPr>
          <p:cNvPr id="8" name="Picture 2" descr="H:\npf full.png"/>
          <p:cNvPicPr>
            <a:picLocks noChangeAspect="1" noChangeArrowheads="1"/>
          </p:cNvPicPr>
          <p:nvPr/>
        </p:nvPicPr>
        <p:blipFill rotWithShape="1">
          <a:blip r:embed="rId3">
            <a:extLst>
              <a:ext uri="{28A0092B-C50C-407E-A947-70E740481C1C}">
                <a14:useLocalDpi xmlns:a14="http://schemas.microsoft.com/office/drawing/2010/main" val="0"/>
              </a:ext>
            </a:extLst>
          </a:blip>
          <a:srcRect l="74602" t="75292"/>
          <a:stretch/>
        </p:blipFill>
        <p:spPr bwMode="auto">
          <a:xfrm>
            <a:off x="5050825" y="3619511"/>
            <a:ext cx="3646320" cy="2491449"/>
          </a:xfrm>
          <a:prstGeom prst="rect">
            <a:avLst/>
          </a:prstGeom>
          <a:noFill/>
          <a:ln w="76200">
            <a:solidFill>
              <a:srgbClr val="0070C0"/>
            </a:solidFill>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2546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75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75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75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0" y="-21516"/>
            <a:ext cx="9144000" cy="1146259"/>
          </a:xfrm>
          <a:prstGeom prst="rect">
            <a:avLst/>
          </a:prstGeom>
          <a:solidFill>
            <a:schemeClr val="accent1"/>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a:solidFill>
                  <a:prstClr val="white"/>
                </a:solidFill>
                <a:latin typeface="Calibri" panose="020F0502020204030204" pitchFamily="34" charset="0"/>
                <a:ea typeface="+mn-ea"/>
                <a:cs typeface="Calibri" panose="020F0502020204030204" pitchFamily="34" charset="0"/>
              </a:rPr>
              <a:t>What are the different elements of the NPF &amp; what can they tell us</a:t>
            </a:r>
            <a:r>
              <a:rPr lang="en-GB" sz="3200" dirty="0" smtClean="0">
                <a:solidFill>
                  <a:prstClr val="white"/>
                </a:solidFill>
                <a:latin typeface="Calibri" panose="020F0502020204030204" pitchFamily="34" charset="0"/>
                <a:ea typeface="+mn-ea"/>
                <a:cs typeface="Calibri" panose="020F0502020204030204" pitchFamily="34" charset="0"/>
              </a:rPr>
              <a:t>? National Outcomes</a:t>
            </a:r>
            <a:endParaRPr lang="en-GB" sz="3200" dirty="0">
              <a:solidFill>
                <a:srgbClr val="0070C0"/>
              </a:solidFill>
              <a:latin typeface="Clan-News" panose="02000503030000020004" pitchFamily="2" charset="0"/>
            </a:endParaRPr>
          </a:p>
        </p:txBody>
      </p:sp>
      <p:grpSp>
        <p:nvGrpSpPr>
          <p:cNvPr id="14" name="Group 13"/>
          <p:cNvGrpSpPr/>
          <p:nvPr/>
        </p:nvGrpSpPr>
        <p:grpSpPr>
          <a:xfrm>
            <a:off x="561073" y="1124744"/>
            <a:ext cx="8622990" cy="3724096"/>
            <a:chOff x="561073" y="1124744"/>
            <a:chExt cx="8622990" cy="3724096"/>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073" y="1682477"/>
              <a:ext cx="1642407" cy="1527820"/>
            </a:xfrm>
            <a:prstGeom prst="rect">
              <a:avLst/>
            </a:prstGeom>
          </p:spPr>
        </p:pic>
        <p:sp>
          <p:nvSpPr>
            <p:cNvPr id="8" name="Rectangle 7"/>
            <p:cNvSpPr/>
            <p:nvPr/>
          </p:nvSpPr>
          <p:spPr>
            <a:xfrm>
              <a:off x="2649591" y="1124744"/>
              <a:ext cx="6534472" cy="3724096"/>
            </a:xfrm>
            <a:prstGeom prst="rect">
              <a:avLst/>
            </a:prstGeom>
          </p:spPr>
          <p:txBody>
            <a:bodyPr wrap="square">
              <a:spAutoFit/>
            </a:bodyPr>
            <a:lstStyle/>
            <a:p>
              <a:endParaRPr lang="en-GB" dirty="0">
                <a:latin typeface="Clan-News" panose="02000503030000020004" pitchFamily="2" charset="0"/>
              </a:endParaRPr>
            </a:p>
            <a:p>
              <a:pPr marL="285750" indent="-285750">
                <a:buFont typeface="Arial" panose="020B0604020202020204" pitchFamily="34" charset="0"/>
                <a:buChar char="•"/>
              </a:pPr>
              <a:endParaRPr lang="en-GB" sz="2000" b="1" dirty="0" smtClean="0">
                <a:solidFill>
                  <a:srgbClr val="005CB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000" b="1" dirty="0">
                <a:solidFill>
                  <a:srgbClr val="005CB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000" b="1" dirty="0" smtClean="0">
                <a:solidFill>
                  <a:srgbClr val="005CB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000" b="1" dirty="0">
                <a:solidFill>
                  <a:srgbClr val="005CB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b="1" dirty="0" smtClean="0">
                  <a:solidFill>
                    <a:srgbClr val="005CB9"/>
                  </a:solidFill>
                  <a:latin typeface="Calibri" panose="020F0502020204030204" pitchFamily="34" charset="0"/>
                  <a:cs typeface="Calibri" panose="020F0502020204030204" pitchFamily="34" charset="0"/>
                </a:rPr>
                <a:t>11 National Outcomes: </a:t>
              </a:r>
              <a:r>
                <a:rPr lang="en-GB" sz="2000" dirty="0" smtClean="0">
                  <a:latin typeface="Calibri" panose="020F0502020204030204" pitchFamily="34" charset="0"/>
                  <a:cs typeface="Calibri" panose="020F0502020204030204" pitchFamily="34" charset="0"/>
                </a:rPr>
                <a:t>These describe the features of the kind of Scotland we want to create as a consequence of our collective actions. They are </a:t>
              </a:r>
              <a:r>
                <a:rPr lang="en-GB" sz="2000" b="1" dirty="0" smtClean="0">
                  <a:latin typeface="Calibri" panose="020F0502020204030204" pitchFamily="34" charset="0"/>
                  <a:cs typeface="Calibri" panose="020F0502020204030204" pitchFamily="34" charset="0"/>
                </a:rPr>
                <a:t>population level </a:t>
              </a:r>
              <a:r>
                <a:rPr lang="en-GB" sz="2000" dirty="0" smtClean="0">
                  <a:latin typeface="Calibri" panose="020F0502020204030204" pitchFamily="34" charset="0"/>
                  <a:cs typeface="Calibri" panose="020F0502020204030204" pitchFamily="34" charset="0"/>
                </a:rPr>
                <a:t>end results we want to be experienced by the people of Scotland. They have a statutory basis in the Community Empowerment (Scotland) Act 2015. </a:t>
              </a:r>
            </a:p>
            <a:p>
              <a:endParaRPr lang="en-GB" dirty="0">
                <a:latin typeface="Clan-News" panose="02000503030000020004" pitchFamily="2" charset="0"/>
              </a:endParaRPr>
            </a:p>
          </p:txBody>
        </p:sp>
      </p:grpSp>
      <p:sp>
        <p:nvSpPr>
          <p:cNvPr id="9" name="Rectangle 8"/>
          <p:cNvSpPr/>
          <p:nvPr/>
        </p:nvSpPr>
        <p:spPr>
          <a:xfrm>
            <a:off x="2649591" y="3330858"/>
            <a:ext cx="6534472" cy="646331"/>
          </a:xfrm>
          <a:prstGeom prst="rect">
            <a:avLst/>
          </a:prstGeom>
        </p:spPr>
        <p:txBody>
          <a:bodyPr wrap="square">
            <a:spAutoFit/>
          </a:bodyPr>
          <a:lstStyle/>
          <a:p>
            <a:endParaRPr lang="en-GB" dirty="0">
              <a:latin typeface="Clan-News" panose="02000503030000020004" pitchFamily="2" charset="0"/>
            </a:endParaRPr>
          </a:p>
          <a:p>
            <a:endParaRPr lang="en-GB" dirty="0">
              <a:latin typeface="Clan-News" panose="02000503030000020004" pitchFamily="2" charset="0"/>
            </a:endParaRPr>
          </a:p>
        </p:txBody>
      </p:sp>
      <p:sp>
        <p:nvSpPr>
          <p:cNvPr id="10" name="Rectangle 9"/>
          <p:cNvSpPr/>
          <p:nvPr/>
        </p:nvSpPr>
        <p:spPr>
          <a:xfrm>
            <a:off x="2593432" y="5510262"/>
            <a:ext cx="6534472" cy="369332"/>
          </a:xfrm>
          <a:prstGeom prst="rect">
            <a:avLst/>
          </a:prstGeom>
        </p:spPr>
        <p:txBody>
          <a:bodyPr wrap="square">
            <a:spAutoFit/>
          </a:bodyPr>
          <a:lstStyle/>
          <a:p>
            <a:endParaRPr lang="en-GB" dirty="0">
              <a:latin typeface="Clan-News" panose="02000503030000020004" pitchFamily="2" charset="0"/>
            </a:endParaRPr>
          </a:p>
        </p:txBody>
      </p:sp>
    </p:spTree>
    <p:extLst>
      <p:ext uri="{BB962C8B-B14F-4D97-AF65-F5344CB8AC3E}">
        <p14:creationId xmlns:p14="http://schemas.microsoft.com/office/powerpoint/2010/main" val="3111005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0" y="-21517"/>
            <a:ext cx="9144000" cy="6879517"/>
          </a:xfrm>
          <a:prstGeom prst="rect">
            <a:avLst/>
          </a:prstGeom>
          <a:solidFill>
            <a:schemeClr val="bg1"/>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3200" dirty="0">
              <a:solidFill>
                <a:srgbClr val="0070C0"/>
              </a:solidFill>
              <a:latin typeface="Clan-News" panose="02000503030000020004" pitchFamily="2" charset="0"/>
            </a:endParaRPr>
          </a:p>
        </p:txBody>
      </p:sp>
      <p:sp>
        <p:nvSpPr>
          <p:cNvPr id="2" name="Title 1"/>
          <p:cNvSpPr txBox="1">
            <a:spLocks/>
          </p:cNvSpPr>
          <p:nvPr/>
        </p:nvSpPr>
        <p:spPr>
          <a:xfrm>
            <a:off x="0" y="-21516"/>
            <a:ext cx="9144000" cy="1146259"/>
          </a:xfrm>
          <a:prstGeom prst="rect">
            <a:avLst/>
          </a:prstGeom>
          <a:solidFill>
            <a:schemeClr val="accent1"/>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smtClean="0">
                <a:solidFill>
                  <a:schemeClr val="bg1"/>
                </a:solidFill>
                <a:latin typeface="Calibri" panose="020F0502020204030204" pitchFamily="34" charset="0"/>
                <a:cs typeface="Calibri" panose="020F0502020204030204" pitchFamily="34" charset="0"/>
              </a:rPr>
              <a:t>Definitions: What are the different elements of the NPF &amp; what can they tell us? National Indicators (2)</a:t>
            </a:r>
          </a:p>
          <a:p>
            <a:r>
              <a:rPr lang="en-GB" sz="3200" dirty="0" smtClean="0">
                <a:solidFill>
                  <a:srgbClr val="0070C0"/>
                </a:solidFill>
                <a:latin typeface="Clan-News" panose="02000503030000020004" pitchFamily="2" charset="0"/>
              </a:rPr>
              <a:t> </a:t>
            </a:r>
            <a:endParaRPr lang="en-GB" sz="3200" dirty="0">
              <a:solidFill>
                <a:srgbClr val="0070C0"/>
              </a:solidFill>
              <a:latin typeface="Clan-News" panose="02000503030000020004" pitchFamily="2" charset="0"/>
            </a:endParaRPr>
          </a:p>
        </p:txBody>
      </p:sp>
      <p:sp>
        <p:nvSpPr>
          <p:cNvPr id="8" name="Rectangle 7"/>
          <p:cNvSpPr/>
          <p:nvPr/>
        </p:nvSpPr>
        <p:spPr>
          <a:xfrm>
            <a:off x="215516" y="1556793"/>
            <a:ext cx="3780420" cy="2246769"/>
          </a:xfrm>
          <a:prstGeom prst="rect">
            <a:avLst/>
          </a:prstGeom>
        </p:spPr>
        <p:txBody>
          <a:bodyPr wrap="square">
            <a:spAutoFit/>
          </a:bodyPr>
          <a:lstStyle/>
          <a:p>
            <a:pPr marL="285750" indent="-285750">
              <a:buFont typeface="Arial" panose="020B0604020202020204" pitchFamily="34" charset="0"/>
              <a:buChar char="•"/>
            </a:pPr>
            <a:r>
              <a:rPr lang="en-GB" sz="2000" b="1" dirty="0" smtClean="0">
                <a:solidFill>
                  <a:srgbClr val="005CB9"/>
                </a:solidFill>
                <a:latin typeface="Calibri" panose="020F0502020204030204" pitchFamily="34" charset="0"/>
                <a:cs typeface="Calibri" panose="020F0502020204030204" pitchFamily="34" charset="0"/>
              </a:rPr>
              <a:t>81 National Indicators: </a:t>
            </a:r>
            <a:r>
              <a:rPr lang="en-GB" sz="2000" dirty="0" smtClean="0">
                <a:latin typeface="Calibri" panose="020F0502020204030204" pitchFamily="34" charset="0"/>
                <a:cs typeface="Calibri" panose="020F0502020204030204" pitchFamily="34" charset="0"/>
              </a:rPr>
              <a:t>Give </a:t>
            </a:r>
            <a:r>
              <a:rPr lang="en-GB" sz="2000" b="1" dirty="0" smtClean="0">
                <a:latin typeface="Calibri" panose="020F0502020204030204" pitchFamily="34" charset="0"/>
                <a:cs typeface="Calibri" panose="020F0502020204030204" pitchFamily="34" charset="0"/>
              </a:rPr>
              <a:t>a broad picture of progress towards the outcomes</a:t>
            </a:r>
            <a:r>
              <a:rPr lang="en-GB" sz="2000" dirty="0" smtClean="0">
                <a:latin typeface="Calibri" panose="020F0502020204030204" pitchFamily="34" charset="0"/>
                <a:cs typeface="Calibri" panose="020F0502020204030204" pitchFamily="34" charset="0"/>
              </a:rPr>
              <a:t> on some important measures (at the national level and also for population sub-groups).</a:t>
            </a:r>
            <a:endParaRPr lang="en-GB" sz="2000" b="1"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000" b="1" dirty="0">
              <a:latin typeface="Calibri" panose="020F0502020204030204" pitchFamily="34" charset="0"/>
              <a:cs typeface="Calibri" panose="020F0502020204030204" pitchFamily="34" charset="0"/>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8262" y="1536759"/>
            <a:ext cx="4700222" cy="2016223"/>
          </a:xfrm>
          <a:prstGeom prst="rect">
            <a:avLst/>
          </a:prstGeom>
        </p:spPr>
      </p:pic>
      <p:sp>
        <p:nvSpPr>
          <p:cNvPr id="12" name="Rectangle 11"/>
          <p:cNvSpPr/>
          <p:nvPr/>
        </p:nvSpPr>
        <p:spPr>
          <a:xfrm>
            <a:off x="215516" y="3784347"/>
            <a:ext cx="8712968" cy="2862322"/>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While </a:t>
            </a:r>
            <a:r>
              <a:rPr lang="en-GB" sz="2000" dirty="0">
                <a:latin typeface="Calibri" panose="020F0502020204030204" pitchFamily="34" charset="0"/>
                <a:cs typeface="Calibri" panose="020F0502020204030204" pitchFamily="34" charset="0"/>
              </a:rPr>
              <a:t>they are </a:t>
            </a:r>
            <a:r>
              <a:rPr lang="en-GB" sz="2000" dirty="0" smtClean="0">
                <a:latin typeface="Calibri" panose="020F0502020204030204" pitchFamily="34" charset="0"/>
                <a:cs typeface="Calibri" panose="020F0502020204030204" pitchFamily="34" charset="0"/>
              </a:rPr>
              <a:t>important to measure, they </a:t>
            </a:r>
            <a:r>
              <a:rPr lang="en-GB" sz="2000" b="1" dirty="0" smtClean="0">
                <a:latin typeface="Calibri" panose="020F0502020204030204" pitchFamily="34" charset="0"/>
                <a:cs typeface="Calibri" panose="020F0502020204030204" pitchFamily="34" charset="0"/>
              </a:rPr>
              <a:t>are not the only important measures of progress </a:t>
            </a:r>
            <a:r>
              <a:rPr lang="en-GB" sz="2000" dirty="0" smtClean="0">
                <a:latin typeface="Calibri" panose="020F0502020204030204" pitchFamily="34" charset="0"/>
                <a:cs typeface="Calibri" panose="020F0502020204030204" pitchFamily="34" charset="0"/>
              </a:rPr>
              <a:t>towards Scotland’s National Outcomes, and whether </a:t>
            </a:r>
            <a:r>
              <a:rPr lang="en-GB" sz="2000" dirty="0">
                <a:latin typeface="Calibri" panose="020F0502020204030204" pitchFamily="34" charset="0"/>
                <a:cs typeface="Calibri" panose="020F0502020204030204" pitchFamily="34" charset="0"/>
              </a:rPr>
              <a:t>O</a:t>
            </a:r>
            <a:r>
              <a:rPr lang="en-GB" sz="2000" dirty="0" smtClean="0">
                <a:latin typeface="Calibri" panose="020F0502020204030204" pitchFamily="34" charset="0"/>
                <a:cs typeface="Calibri" panose="020F0502020204030204" pitchFamily="34" charset="0"/>
              </a:rPr>
              <a:t>utcomes are being realised for all requires </a:t>
            </a:r>
            <a:r>
              <a:rPr lang="en-GB" sz="2000" b="1" dirty="0" smtClean="0">
                <a:latin typeface="Calibri" panose="020F0502020204030204" pitchFamily="34" charset="0"/>
                <a:cs typeface="Calibri" panose="020F0502020204030204" pitchFamily="34" charset="0"/>
              </a:rPr>
              <a:t>exploration of performance differences and gaps between groups.</a:t>
            </a:r>
            <a:endParaRPr lang="en-GB" sz="2000" dirty="0" smtClean="0">
              <a:latin typeface="Calibri" panose="020F0502020204030204" pitchFamily="34" charset="0"/>
              <a:cs typeface="Calibri" panose="020F0502020204030204" pitchFamily="34" charset="0"/>
            </a:endParaRPr>
          </a:p>
          <a:p>
            <a:endParaRPr lang="en-GB" sz="2000"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There are risks and unintended consequence of focussing too much on the Indicators themselves rather than the Outcomes; the </a:t>
            </a:r>
            <a:r>
              <a:rPr lang="en-GB" sz="2000" dirty="0">
                <a:latin typeface="Calibri" panose="020F0502020204030204" pitchFamily="34" charset="0"/>
                <a:cs typeface="Calibri" panose="020F0502020204030204" pitchFamily="34" charset="0"/>
              </a:rPr>
              <a:t>I</a:t>
            </a:r>
            <a:r>
              <a:rPr lang="en-GB" sz="2000" dirty="0" smtClean="0">
                <a:latin typeface="Calibri" panose="020F0502020204030204" pitchFamily="34" charset="0"/>
                <a:cs typeface="Calibri" panose="020F0502020204030204" pitchFamily="34" charset="0"/>
              </a:rPr>
              <a:t>ndicators are best seen </a:t>
            </a:r>
            <a:r>
              <a:rPr lang="en-GB" sz="2000" b="1" dirty="0" smtClean="0">
                <a:latin typeface="Calibri" panose="020F0502020204030204" pitchFamily="34" charset="0"/>
                <a:cs typeface="Calibri" panose="020F0502020204030204" pitchFamily="34" charset="0"/>
              </a:rPr>
              <a:t>as one important source of evidence that paint a broad picture of “how we’re doing” </a:t>
            </a:r>
            <a:r>
              <a:rPr lang="en-GB" sz="2000" dirty="0" smtClean="0">
                <a:latin typeface="Calibri" panose="020F0502020204030204" pitchFamily="34" charset="0"/>
                <a:cs typeface="Calibri" panose="020F0502020204030204" pitchFamily="34" charset="0"/>
              </a:rPr>
              <a:t>socially, economically, and environmentally.</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5459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158824" y="282781"/>
            <a:ext cx="8229600" cy="82150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200" b="1" dirty="0" smtClean="0">
                <a:solidFill>
                  <a:srgbClr val="0070C0"/>
                </a:solidFill>
                <a:latin typeface="Calibri" panose="020F0502020204030204" pitchFamily="34" charset="0"/>
                <a:cs typeface="Calibri" panose="020F0502020204030204" pitchFamily="34" charset="0"/>
              </a:rPr>
              <a:t>Where are we on the </a:t>
            </a:r>
            <a:r>
              <a:rPr lang="en-GB" sz="3200" b="1" dirty="0" err="1" smtClean="0">
                <a:solidFill>
                  <a:srgbClr val="0070C0"/>
                </a:solidFill>
                <a:latin typeface="Calibri" panose="020F0502020204030204" pitchFamily="34" charset="0"/>
                <a:cs typeface="Calibri" panose="020F0502020204030204" pitchFamily="34" charset="0"/>
              </a:rPr>
              <a:t>NPF</a:t>
            </a:r>
            <a:r>
              <a:rPr lang="en-GB" sz="3200" b="1" dirty="0" smtClean="0">
                <a:solidFill>
                  <a:srgbClr val="0070C0"/>
                </a:solidFill>
                <a:latin typeface="Calibri" panose="020F0502020204030204" pitchFamily="34" charset="0"/>
                <a:cs typeface="Calibri" panose="020F0502020204030204" pitchFamily="34" charset="0"/>
              </a:rPr>
              <a:t> journey?</a:t>
            </a:r>
          </a:p>
        </p:txBody>
      </p:sp>
      <p:sp>
        <p:nvSpPr>
          <p:cNvPr id="5" name="AutoShape 2" descr="Image result for law icon"/>
          <p:cNvSpPr>
            <a:spLocks noChangeAspect="1" noChangeArrowheads="1"/>
          </p:cNvSpPr>
          <p:nvPr/>
        </p:nvSpPr>
        <p:spPr bwMode="auto">
          <a:xfrm>
            <a:off x="0"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Rectangle 7"/>
          <p:cNvSpPr/>
          <p:nvPr/>
        </p:nvSpPr>
        <p:spPr>
          <a:xfrm>
            <a:off x="304799" y="1772816"/>
            <a:ext cx="7874033" cy="3416320"/>
          </a:xfrm>
          <a:prstGeom prst="rect">
            <a:avLst/>
          </a:prstGeom>
        </p:spPr>
        <p:txBody>
          <a:bodyPr wrap="square">
            <a:spAutoFit/>
          </a:bodyPr>
          <a:lstStyle/>
          <a:p>
            <a:r>
              <a:rPr lang="en-GB" sz="2000" b="1" dirty="0">
                <a:latin typeface="Calibri" panose="020F0502020204030204" pitchFamily="34" charset="0"/>
                <a:cs typeface="Calibri" panose="020F0502020204030204" pitchFamily="34" charset="0"/>
              </a:rPr>
              <a:t>In Statute – </a:t>
            </a:r>
            <a:r>
              <a:rPr lang="en-GB" sz="2000" dirty="0">
                <a:latin typeface="Calibri" panose="020F0502020204030204" pitchFamily="34" charset="0"/>
                <a:cs typeface="Calibri" panose="020F0502020204030204" pitchFamily="34" charset="0"/>
              </a:rPr>
              <a:t>The </a:t>
            </a:r>
            <a:r>
              <a:rPr lang="en-GB" sz="2000" dirty="0" smtClean="0">
                <a:latin typeface="Calibri" panose="020F0502020204030204" pitchFamily="34" charset="0"/>
                <a:cs typeface="Calibri" panose="020F0502020204030204" pitchFamily="34" charset="0"/>
              </a:rPr>
              <a:t>Community Empowerment (Scotland) Act 2015 </a:t>
            </a:r>
            <a:r>
              <a:rPr lang="en-GB" sz="2000" dirty="0">
                <a:latin typeface="Calibri" panose="020F0502020204030204" pitchFamily="34" charset="0"/>
                <a:cs typeface="Calibri" panose="020F0502020204030204" pitchFamily="34" charset="0"/>
              </a:rPr>
              <a:t>places a duty on Scottish Ministers to consult on, develop and publish National Outcomes for Scotland </a:t>
            </a:r>
            <a:r>
              <a:rPr lang="en-GB" sz="2000" b="1" dirty="0">
                <a:latin typeface="Calibri" panose="020F0502020204030204" pitchFamily="34" charset="0"/>
                <a:cs typeface="Calibri" panose="020F0502020204030204" pitchFamily="34" charset="0"/>
              </a:rPr>
              <a:t>and to review them every five </a:t>
            </a:r>
            <a:r>
              <a:rPr lang="en-GB" sz="2000" b="1" dirty="0" smtClean="0">
                <a:latin typeface="Calibri" panose="020F0502020204030204" pitchFamily="34" charset="0"/>
                <a:cs typeface="Calibri" panose="020F0502020204030204" pitchFamily="34" charset="0"/>
              </a:rPr>
              <a:t>years.</a:t>
            </a:r>
          </a:p>
          <a:p>
            <a:endParaRPr lang="en-GB" sz="2000" b="1" dirty="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It also places a duty on </a:t>
            </a:r>
            <a:r>
              <a:rPr lang="en-GB" sz="2000" b="1" dirty="0">
                <a:latin typeface="Calibri" panose="020F0502020204030204" pitchFamily="34" charset="0"/>
                <a:cs typeface="Calibri" panose="020F0502020204030204" pitchFamily="34" charset="0"/>
              </a:rPr>
              <a:t>public authorities </a:t>
            </a:r>
            <a:r>
              <a:rPr lang="en-GB" sz="2000" dirty="0">
                <a:latin typeface="Calibri" panose="020F0502020204030204" pitchFamily="34" charset="0"/>
                <a:cs typeface="Calibri" panose="020F0502020204030204" pitchFamily="34" charset="0"/>
              </a:rPr>
              <a:t>to </a:t>
            </a:r>
            <a:r>
              <a:rPr lang="en-GB" sz="2000" b="1" dirty="0" smtClean="0">
                <a:latin typeface="Calibri" panose="020F0502020204030204" pitchFamily="34" charset="0"/>
                <a:cs typeface="Calibri" panose="020F0502020204030204" pitchFamily="34" charset="0"/>
              </a:rPr>
              <a:t>have </a:t>
            </a:r>
            <a:r>
              <a:rPr lang="en-GB" sz="2000" b="1" dirty="0">
                <a:latin typeface="Calibri" panose="020F0502020204030204" pitchFamily="34" charset="0"/>
                <a:cs typeface="Calibri" panose="020F0502020204030204" pitchFamily="34" charset="0"/>
              </a:rPr>
              <a:t>regard to the national outcomes </a:t>
            </a:r>
            <a:r>
              <a:rPr lang="en-GB" sz="2000" dirty="0">
                <a:latin typeface="Calibri" panose="020F0502020204030204" pitchFamily="34" charset="0"/>
                <a:cs typeface="Calibri" panose="020F0502020204030204" pitchFamily="34" charset="0"/>
              </a:rPr>
              <a:t>in </a:t>
            </a:r>
            <a:r>
              <a:rPr lang="en-GB" sz="2000" dirty="0" smtClean="0">
                <a:latin typeface="Calibri" panose="020F0502020204030204" pitchFamily="34" charset="0"/>
                <a:cs typeface="Calibri" panose="020F0502020204030204" pitchFamily="34" charset="0"/>
              </a:rPr>
              <a:t>carrying out their functions. </a:t>
            </a:r>
          </a:p>
          <a:p>
            <a:endParaRPr lang="en-GB" sz="2000" dirty="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Belongs to the </a:t>
            </a:r>
            <a:r>
              <a:rPr lang="en-GB" sz="2000" b="1" dirty="0" smtClean="0">
                <a:latin typeface="Calibri" panose="020F0502020204030204" pitchFamily="34" charset="0"/>
                <a:cs typeface="Calibri" panose="020F0502020204030204" pitchFamily="34" charset="0"/>
              </a:rPr>
              <a:t>whole of Scotland</a:t>
            </a:r>
            <a:r>
              <a:rPr lang="en-GB" sz="2000" dirty="0" smtClean="0">
                <a:latin typeface="Calibri" panose="020F0502020204030204" pitchFamily="34" charset="0"/>
                <a:cs typeface="Calibri" panose="020F0502020204030204" pitchFamily="34" charset="0"/>
              </a:rPr>
              <a:t>, not just an SG framework. Everyone has a role to play in contributing to the delivery of the National Outcomes.</a:t>
            </a:r>
          </a:p>
          <a:p>
            <a:r>
              <a:rPr lang="en-GB" dirty="0">
                <a:latin typeface="Clan-News" panose="02000503030000020004" pitchFamily="2" charset="0"/>
              </a:rPr>
              <a:t/>
            </a:r>
            <a:br>
              <a:rPr lang="en-GB" dirty="0">
                <a:latin typeface="Clan-News" panose="02000503030000020004" pitchFamily="2" charset="0"/>
              </a:rPr>
            </a:br>
            <a:endParaRPr lang="en-GB" dirty="0">
              <a:latin typeface="Clan-News" panose="02000503030000020004" pitchFamily="2" charset="0"/>
            </a:endParaRPr>
          </a:p>
        </p:txBody>
      </p:sp>
      <p:pic>
        <p:nvPicPr>
          <p:cNvPr id="410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681" y="5189135"/>
            <a:ext cx="2156962" cy="1472529"/>
          </a:xfrm>
          <a:prstGeom prst="rect">
            <a:avLst/>
          </a:prstGeom>
          <a:noFill/>
          <a:ln>
            <a:noFill/>
          </a:ln>
          <a:effectLst>
            <a:outerShdw blurRad="50800" dist="38100" dir="2700000" algn="tl" rotWithShape="0">
              <a:prstClr val="black">
                <a:alpha val="40000"/>
              </a:prst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Arc 1"/>
          <p:cNvSpPr/>
          <p:nvPr/>
        </p:nvSpPr>
        <p:spPr>
          <a:xfrm>
            <a:off x="-853761" y="2069792"/>
            <a:ext cx="3240360" cy="1368152"/>
          </a:xfrm>
          <a:prstGeom prst="arc">
            <a:avLst>
              <a:gd name="adj1" fmla="val 14902131"/>
              <a:gd name="adj2" fmla="val 18989662"/>
            </a:avLst>
          </a:prstGeom>
          <a:ln w="44450">
            <a:solidFill>
              <a:srgbClr val="FF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Arc 10"/>
          <p:cNvSpPr/>
          <p:nvPr/>
        </p:nvSpPr>
        <p:spPr>
          <a:xfrm>
            <a:off x="-241693" y="4250475"/>
            <a:ext cx="5893813" cy="1368152"/>
          </a:xfrm>
          <a:prstGeom prst="arc">
            <a:avLst>
              <a:gd name="adj1" fmla="val 13788620"/>
              <a:gd name="adj2" fmla="val 20103067"/>
            </a:avLst>
          </a:prstGeom>
          <a:ln w="44450">
            <a:solidFill>
              <a:srgbClr val="FF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673837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684213" y="836613"/>
            <a:ext cx="7772400" cy="1470025"/>
          </a:xfrm>
        </p:spPr>
        <p:txBody>
          <a:bodyPr/>
          <a:lstStyle/>
          <a:p>
            <a:pPr eaLnBrk="1" hangingPunct="1"/>
            <a:r>
              <a:rPr lang="en-GB" b="1" dirty="0">
                <a:latin typeface="Arial" charset="0"/>
              </a:rPr>
              <a:t>Joint Strategic Needs Assessment </a:t>
            </a:r>
            <a:br>
              <a:rPr lang="en-GB" b="1" dirty="0">
                <a:latin typeface="Arial" charset="0"/>
              </a:rPr>
            </a:br>
            <a:r>
              <a:rPr lang="en-GB" b="1" dirty="0" smtClean="0">
                <a:latin typeface="Arial" charset="0"/>
              </a:rPr>
              <a:t>2019</a:t>
            </a:r>
            <a:endParaRPr lang="en-GB" b="1" dirty="0">
              <a:latin typeface="Arial" charset="0"/>
            </a:endParaRPr>
          </a:p>
        </p:txBody>
      </p:sp>
      <p:sp>
        <p:nvSpPr>
          <p:cNvPr id="30723" name="Rectangle 5"/>
          <p:cNvSpPr>
            <a:spLocks noGrp="1" noChangeArrowheads="1"/>
          </p:cNvSpPr>
          <p:nvPr>
            <p:ph type="subTitle" idx="1"/>
          </p:nvPr>
        </p:nvSpPr>
        <p:spPr>
          <a:xfrm>
            <a:off x="1331913" y="2852738"/>
            <a:ext cx="6400800" cy="1752600"/>
          </a:xfrm>
        </p:spPr>
        <p:txBody>
          <a:bodyPr/>
          <a:lstStyle/>
          <a:p>
            <a:pPr eaLnBrk="1" hangingPunct="1"/>
            <a:r>
              <a:rPr lang="en-GB" dirty="0" smtClean="0">
                <a:solidFill>
                  <a:schemeClr val="tx1"/>
                </a:solidFill>
                <a:latin typeface="Arial" charset="0"/>
              </a:rPr>
              <a:t>South Lanarkshire Stakeholder event </a:t>
            </a:r>
          </a:p>
        </p:txBody>
      </p:sp>
    </p:spTree>
    <p:extLst>
      <p:ext uri="{BB962C8B-B14F-4D97-AF65-F5344CB8AC3E}">
        <p14:creationId xmlns:p14="http://schemas.microsoft.com/office/powerpoint/2010/main" val="38277195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768" decel="100000"/>
                                        <p:tgtEl>
                                          <p:spTgt spid="22530"/>
                                        </p:tgtEl>
                                      </p:cBhvr>
                                    </p:animEffect>
                                    <p:animScale>
                                      <p:cBhvr>
                                        <p:cTn id="8" dur="768" decel="100000"/>
                                        <p:tgtEl>
                                          <p:spTgt spid="22530"/>
                                        </p:tgtEl>
                                      </p:cBhvr>
                                      <p:from x="10000" y="10000"/>
                                      <p:to x="200000" y="450000"/>
                                    </p:animScale>
                                    <p:animScale>
                                      <p:cBhvr>
                                        <p:cTn id="9" dur="1230" accel="100000" fill="hold">
                                          <p:stCondLst>
                                            <p:cond delay="768"/>
                                          </p:stCondLst>
                                        </p:cTn>
                                        <p:tgtEl>
                                          <p:spTgt spid="22530"/>
                                        </p:tgtEl>
                                      </p:cBhvr>
                                      <p:from x="200000" y="450000"/>
                                      <p:to x="100000" y="100000"/>
                                    </p:animScale>
                                    <p:set>
                                      <p:cBhvr>
                                        <p:cTn id="10" dur="768" fill="hold"/>
                                        <p:tgtEl>
                                          <p:spTgt spid="22530"/>
                                        </p:tgtEl>
                                        <p:attrNameLst>
                                          <p:attrName>ppt_x</p:attrName>
                                        </p:attrNameLst>
                                      </p:cBhvr>
                                      <p:to>
                                        <p:strVal val="(0.5)"/>
                                      </p:to>
                                    </p:set>
                                    <p:anim from="(0.5)" to="(#ppt_x)" calcmode="lin" valueType="num">
                                      <p:cBhvr>
                                        <p:cTn id="11" dur="1230" accel="100000" fill="hold">
                                          <p:stCondLst>
                                            <p:cond delay="768"/>
                                          </p:stCondLst>
                                        </p:cTn>
                                        <p:tgtEl>
                                          <p:spTgt spid="22530"/>
                                        </p:tgtEl>
                                        <p:attrNameLst>
                                          <p:attrName>ppt_x</p:attrName>
                                        </p:attrNameLst>
                                      </p:cBhvr>
                                    </p:anim>
                                    <p:set>
                                      <p:cBhvr>
                                        <p:cTn id="12" dur="768" fill="hold"/>
                                        <p:tgtEl>
                                          <p:spTgt spid="22530"/>
                                        </p:tgtEl>
                                        <p:attrNameLst>
                                          <p:attrName>ppt_y</p:attrName>
                                        </p:attrNameLst>
                                      </p:cBhvr>
                                      <p:to>
                                        <p:strVal val="(#ppt_y+0.4)"/>
                                      </p:to>
                                    </p:set>
                                    <p:anim from="(#ppt_y+0.4)" to="(#ppt_y)" calcmode="lin" valueType="num">
                                      <p:cBhvr>
                                        <p:cTn id="13" dur="1230" accel="100000" fill="hold">
                                          <p:stCondLst>
                                            <p:cond delay="768"/>
                                          </p:stCondLst>
                                        </p:cTn>
                                        <p:tgtEl>
                                          <p:spTgt spid="2253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4213" y="333375"/>
            <a:ext cx="7772400" cy="925513"/>
          </a:xfrm>
        </p:spPr>
        <p:txBody>
          <a:bodyPr/>
          <a:lstStyle/>
          <a:p>
            <a:r>
              <a:rPr lang="en-GB" dirty="0" smtClean="0">
                <a:latin typeface="Arial" charset="0"/>
              </a:rPr>
              <a:t>Joint Strategic Needs Analysis</a:t>
            </a:r>
            <a:endParaRPr lang="en-GB" dirty="0">
              <a:latin typeface="Arial" charset="0"/>
            </a:endParaRPr>
          </a:p>
        </p:txBody>
      </p:sp>
      <p:sp>
        <p:nvSpPr>
          <p:cNvPr id="76803" name="Rectangle 3"/>
          <p:cNvSpPr>
            <a:spLocks noGrp="1" noChangeArrowheads="1"/>
          </p:cNvSpPr>
          <p:nvPr>
            <p:ph type="body" idx="1"/>
          </p:nvPr>
        </p:nvSpPr>
        <p:spPr>
          <a:xfrm>
            <a:off x="684213" y="1484313"/>
            <a:ext cx="7772400" cy="3200400"/>
          </a:xfrm>
        </p:spPr>
        <p:txBody>
          <a:bodyPr/>
          <a:lstStyle/>
          <a:p>
            <a:pPr>
              <a:lnSpc>
                <a:spcPct val="90000"/>
              </a:lnSpc>
            </a:pPr>
            <a:r>
              <a:rPr lang="en-GB" sz="2400" dirty="0" smtClean="0">
                <a:solidFill>
                  <a:schemeClr val="tx1"/>
                </a:solidFill>
                <a:latin typeface="Arial" charset="0"/>
              </a:rPr>
              <a:t>Purpose </a:t>
            </a:r>
            <a:r>
              <a:rPr lang="en-GB" sz="2400" dirty="0">
                <a:solidFill>
                  <a:schemeClr val="tx1"/>
                </a:solidFill>
                <a:latin typeface="Arial" charset="0"/>
              </a:rPr>
              <a:t>– to begin the process of developing an enhanced JSNA </a:t>
            </a:r>
          </a:p>
          <a:p>
            <a:pPr>
              <a:lnSpc>
                <a:spcPct val="90000"/>
              </a:lnSpc>
            </a:pPr>
            <a:r>
              <a:rPr lang="en-GB" sz="2400" dirty="0">
                <a:solidFill>
                  <a:schemeClr val="tx1"/>
                </a:solidFill>
                <a:latin typeface="Arial" charset="0"/>
              </a:rPr>
              <a:t>This is the responsibility of the </a:t>
            </a:r>
            <a:r>
              <a:rPr lang="en-GB" sz="2400" dirty="0" smtClean="0">
                <a:solidFill>
                  <a:schemeClr val="tx1"/>
                </a:solidFill>
                <a:latin typeface="Arial" charset="0"/>
              </a:rPr>
              <a:t>children's services partnership as part </a:t>
            </a:r>
            <a:r>
              <a:rPr lang="en-GB" sz="2400" dirty="0" smtClean="0">
                <a:latin typeface="Arial" charset="0"/>
              </a:rPr>
              <a:t>three of the act </a:t>
            </a:r>
          </a:p>
          <a:p>
            <a:pPr>
              <a:lnSpc>
                <a:spcPct val="90000"/>
              </a:lnSpc>
            </a:pPr>
            <a:r>
              <a:rPr lang="en-GB" sz="2400" dirty="0" smtClean="0">
                <a:solidFill>
                  <a:schemeClr val="tx1"/>
                </a:solidFill>
                <a:latin typeface="Arial" charset="0"/>
              </a:rPr>
              <a:t>Plan </a:t>
            </a:r>
            <a:r>
              <a:rPr lang="en-GB" sz="2400" dirty="0">
                <a:solidFill>
                  <a:schemeClr val="tx1"/>
                </a:solidFill>
                <a:latin typeface="Arial" charset="0"/>
              </a:rPr>
              <a:t>to have this in place by </a:t>
            </a:r>
            <a:r>
              <a:rPr lang="en-GB" sz="2400" dirty="0" smtClean="0">
                <a:latin typeface="Arial" charset="0"/>
              </a:rPr>
              <a:t>September /October</a:t>
            </a:r>
            <a:endParaRPr lang="en-GB" sz="2400" dirty="0">
              <a:solidFill>
                <a:schemeClr val="tx1"/>
              </a:solidFill>
              <a:latin typeface="Arial" charset="0"/>
            </a:endParaRPr>
          </a:p>
          <a:p>
            <a:pPr>
              <a:lnSpc>
                <a:spcPct val="90000"/>
              </a:lnSpc>
            </a:pPr>
            <a:r>
              <a:rPr lang="en-GB" sz="2400" dirty="0">
                <a:solidFill>
                  <a:schemeClr val="tx1"/>
                </a:solidFill>
                <a:latin typeface="Arial" charset="0"/>
              </a:rPr>
              <a:t>Feeds in to the </a:t>
            </a:r>
            <a:r>
              <a:rPr lang="en-GB" sz="2400" dirty="0" smtClean="0">
                <a:solidFill>
                  <a:schemeClr val="tx1"/>
                </a:solidFill>
                <a:latin typeface="Arial" charset="0"/>
              </a:rPr>
              <a:t>Children's services  Strategy </a:t>
            </a:r>
            <a:r>
              <a:rPr lang="en-GB" sz="2400" dirty="0">
                <a:solidFill>
                  <a:schemeClr val="tx1"/>
                </a:solidFill>
                <a:latin typeface="Arial" charset="0"/>
              </a:rPr>
              <a:t>(June </a:t>
            </a:r>
            <a:r>
              <a:rPr lang="en-GB" sz="2400" dirty="0" smtClean="0">
                <a:solidFill>
                  <a:schemeClr val="tx1"/>
                </a:solidFill>
                <a:latin typeface="Arial" charset="0"/>
              </a:rPr>
              <a:t>2020)</a:t>
            </a:r>
            <a:endParaRPr lang="en-GB" sz="2400" dirty="0">
              <a:solidFill>
                <a:schemeClr val="tx1"/>
              </a:solidFill>
              <a:latin typeface="Arial" charset="0"/>
            </a:endParaRPr>
          </a:p>
          <a:p>
            <a:pPr>
              <a:lnSpc>
                <a:spcPct val="90000"/>
              </a:lnSpc>
            </a:pPr>
            <a:endParaRPr lang="en-GB" sz="2400" dirty="0">
              <a:solidFill>
                <a:schemeClr val="tx1"/>
              </a:solidFill>
              <a:latin typeface="Arial" charset="0"/>
            </a:endParaRPr>
          </a:p>
          <a:p>
            <a:pPr>
              <a:lnSpc>
                <a:spcPct val="90000"/>
              </a:lnSpc>
            </a:pPr>
            <a:endParaRPr lang="en-GB" sz="2400" dirty="0">
              <a:latin typeface="Arial" charset="0"/>
            </a:endParaRPr>
          </a:p>
        </p:txBody>
      </p:sp>
    </p:spTree>
    <p:extLst>
      <p:ext uri="{BB962C8B-B14F-4D97-AF65-F5344CB8AC3E}">
        <p14:creationId xmlns:p14="http://schemas.microsoft.com/office/powerpoint/2010/main" val="4223209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4213" y="333375"/>
            <a:ext cx="7772400" cy="1008063"/>
          </a:xfrm>
        </p:spPr>
        <p:txBody>
          <a:bodyPr/>
          <a:lstStyle/>
          <a:p>
            <a:r>
              <a:rPr lang="en-GB">
                <a:latin typeface="Arial" charset="0"/>
              </a:rPr>
              <a:t>What is a JSNA?</a:t>
            </a:r>
          </a:p>
        </p:txBody>
      </p:sp>
      <p:sp>
        <p:nvSpPr>
          <p:cNvPr id="77827" name="Rectangle 3"/>
          <p:cNvSpPr>
            <a:spLocks noGrp="1" noChangeArrowheads="1"/>
          </p:cNvSpPr>
          <p:nvPr>
            <p:ph type="body" idx="1"/>
          </p:nvPr>
        </p:nvSpPr>
        <p:spPr>
          <a:xfrm>
            <a:off x="323528" y="1052736"/>
            <a:ext cx="8820472" cy="5805264"/>
          </a:xfrm>
        </p:spPr>
        <p:txBody>
          <a:bodyPr/>
          <a:lstStyle/>
          <a:p>
            <a:r>
              <a:rPr lang="en-GB" sz="2800" dirty="0" smtClean="0">
                <a:solidFill>
                  <a:schemeClr val="tx1"/>
                </a:solidFill>
                <a:latin typeface="Arial" charset="0"/>
              </a:rPr>
              <a:t>Describes  comprehensively the level of need for children , young people and families </a:t>
            </a:r>
          </a:p>
          <a:p>
            <a:r>
              <a:rPr lang="en-GB" sz="2800" dirty="0" smtClean="0">
                <a:solidFill>
                  <a:schemeClr val="tx1"/>
                </a:solidFill>
                <a:latin typeface="Arial" charset="0"/>
              </a:rPr>
              <a:t>Describes  the strategic </a:t>
            </a:r>
            <a:r>
              <a:rPr lang="en-GB" sz="2800" dirty="0">
                <a:solidFill>
                  <a:schemeClr val="tx1"/>
                </a:solidFill>
                <a:latin typeface="Arial" charset="0"/>
              </a:rPr>
              <a:t>direction of </a:t>
            </a:r>
            <a:r>
              <a:rPr lang="en-GB" sz="2800" dirty="0" smtClean="0">
                <a:solidFill>
                  <a:schemeClr val="tx1"/>
                </a:solidFill>
                <a:latin typeface="Arial" charset="0"/>
              </a:rPr>
              <a:t>services to meet improved outcomes in partnership with parents/carers , children and young people and practitioners  </a:t>
            </a:r>
          </a:p>
          <a:p>
            <a:r>
              <a:rPr lang="en-GB" sz="2800" dirty="0" smtClean="0">
                <a:latin typeface="Arial" charset="0"/>
              </a:rPr>
              <a:t>Includes how we work with the third sector to develop services </a:t>
            </a:r>
            <a:endParaRPr lang="en-GB" sz="2800" dirty="0">
              <a:solidFill>
                <a:schemeClr val="tx1"/>
              </a:solidFill>
              <a:latin typeface="Arial" charset="0"/>
            </a:endParaRPr>
          </a:p>
          <a:p>
            <a:r>
              <a:rPr lang="en-GB" sz="2800" dirty="0">
                <a:solidFill>
                  <a:schemeClr val="tx1"/>
                </a:solidFill>
                <a:latin typeface="Arial" charset="0"/>
              </a:rPr>
              <a:t>Based on wide range of current </a:t>
            </a:r>
            <a:r>
              <a:rPr lang="en-GB" sz="2800" dirty="0" smtClean="0">
                <a:solidFill>
                  <a:schemeClr val="tx1"/>
                </a:solidFill>
                <a:latin typeface="Arial" charset="0"/>
              </a:rPr>
              <a:t>information, data </a:t>
            </a:r>
            <a:r>
              <a:rPr lang="en-GB" sz="2800" dirty="0">
                <a:solidFill>
                  <a:schemeClr val="tx1"/>
                </a:solidFill>
                <a:latin typeface="Arial" charset="0"/>
              </a:rPr>
              <a:t>and </a:t>
            </a:r>
            <a:r>
              <a:rPr lang="en-GB" sz="2800" dirty="0" smtClean="0">
                <a:solidFill>
                  <a:schemeClr val="tx1"/>
                </a:solidFill>
                <a:latin typeface="Arial" charset="0"/>
              </a:rPr>
              <a:t>evidence</a:t>
            </a:r>
          </a:p>
          <a:p>
            <a:r>
              <a:rPr lang="en-GB" sz="2800" dirty="0" smtClean="0">
                <a:latin typeface="Arial" charset="0"/>
              </a:rPr>
              <a:t>Includes the need for workforce development </a:t>
            </a:r>
          </a:p>
          <a:p>
            <a:r>
              <a:rPr lang="en-GB" sz="2800" dirty="0" smtClean="0">
                <a:solidFill>
                  <a:schemeClr val="tx1"/>
                </a:solidFill>
                <a:latin typeface="Arial" charset="0"/>
              </a:rPr>
              <a:t>Joint Commissioning based on the needs identified </a:t>
            </a:r>
          </a:p>
          <a:p>
            <a:pPr>
              <a:lnSpc>
                <a:spcPct val="90000"/>
              </a:lnSpc>
              <a:buFontTx/>
              <a:buNone/>
            </a:pPr>
            <a:r>
              <a:rPr lang="en-GB" sz="2800" dirty="0">
                <a:latin typeface="Verdana" charset="0"/>
              </a:rPr>
              <a:t>					</a:t>
            </a:r>
            <a:endParaRPr lang="en-GB" sz="2800" dirty="0">
              <a:solidFill>
                <a:schemeClr val="tx1"/>
              </a:solidFill>
              <a:latin typeface="Arial" charset="0"/>
            </a:endParaRPr>
          </a:p>
        </p:txBody>
      </p:sp>
    </p:spTree>
    <p:extLst>
      <p:ext uri="{BB962C8B-B14F-4D97-AF65-F5344CB8AC3E}">
        <p14:creationId xmlns:p14="http://schemas.microsoft.com/office/powerpoint/2010/main" val="2137280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4213" y="188913"/>
            <a:ext cx="7772400" cy="1143000"/>
          </a:xfrm>
        </p:spPr>
        <p:txBody>
          <a:bodyPr/>
          <a:lstStyle/>
          <a:p>
            <a:r>
              <a:rPr lang="en-GB">
                <a:latin typeface="Arial" charset="0"/>
              </a:rPr>
              <a:t>What are the challenges?</a:t>
            </a:r>
          </a:p>
        </p:txBody>
      </p:sp>
      <p:sp>
        <p:nvSpPr>
          <p:cNvPr id="80899" name="Rectangle 3"/>
          <p:cNvSpPr>
            <a:spLocks noGrp="1" noChangeArrowheads="1"/>
          </p:cNvSpPr>
          <p:nvPr>
            <p:ph type="body" idx="1"/>
          </p:nvPr>
        </p:nvSpPr>
        <p:spPr>
          <a:xfrm>
            <a:off x="611188" y="1484313"/>
            <a:ext cx="7772400" cy="3200400"/>
          </a:xfrm>
        </p:spPr>
        <p:txBody>
          <a:bodyPr/>
          <a:lstStyle/>
          <a:p>
            <a:pPr marL="0" indent="0">
              <a:buNone/>
            </a:pPr>
            <a:endParaRPr lang="en-GB" dirty="0">
              <a:solidFill>
                <a:schemeClr val="tx1"/>
              </a:solidFill>
              <a:latin typeface="Arial" charset="0"/>
            </a:endParaRPr>
          </a:p>
          <a:p>
            <a:r>
              <a:rPr lang="en-GB" dirty="0" smtClean="0">
                <a:solidFill>
                  <a:schemeClr val="tx1"/>
                </a:solidFill>
                <a:latin typeface="Arial" charset="0"/>
              </a:rPr>
              <a:t>Collecting the relevant data, that includes process and outcome data </a:t>
            </a:r>
          </a:p>
          <a:p>
            <a:r>
              <a:rPr lang="en-GB" dirty="0" smtClean="0">
                <a:latin typeface="Arial" charset="0"/>
              </a:rPr>
              <a:t>Identifying the resource to deliver the priorities</a:t>
            </a:r>
            <a:endParaRPr lang="en-GB" dirty="0">
              <a:solidFill>
                <a:schemeClr val="tx1"/>
              </a:solidFill>
              <a:latin typeface="Arial" charset="0"/>
            </a:endParaRPr>
          </a:p>
        </p:txBody>
      </p:sp>
    </p:spTree>
    <p:extLst>
      <p:ext uri="{BB962C8B-B14F-4D97-AF65-F5344CB8AC3E}">
        <p14:creationId xmlns:p14="http://schemas.microsoft.com/office/powerpoint/2010/main" val="1649449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755650" y="115888"/>
            <a:ext cx="7772400" cy="1143000"/>
          </a:xfrm>
        </p:spPr>
        <p:txBody>
          <a:bodyPr/>
          <a:lstStyle/>
          <a:p>
            <a:r>
              <a:rPr lang="en-GB">
                <a:latin typeface="Arial" charset="0"/>
              </a:rPr>
              <a:t>What do we want from you?</a:t>
            </a:r>
          </a:p>
        </p:txBody>
      </p:sp>
      <p:sp>
        <p:nvSpPr>
          <p:cNvPr id="81923" name="Rectangle 3"/>
          <p:cNvSpPr>
            <a:spLocks noGrp="1" noChangeArrowheads="1"/>
          </p:cNvSpPr>
          <p:nvPr>
            <p:ph type="body" idx="1"/>
          </p:nvPr>
        </p:nvSpPr>
        <p:spPr>
          <a:xfrm>
            <a:off x="611188" y="1484313"/>
            <a:ext cx="7772400" cy="3200400"/>
          </a:xfrm>
        </p:spPr>
        <p:txBody>
          <a:bodyPr/>
          <a:lstStyle/>
          <a:p>
            <a:r>
              <a:rPr lang="en-GB" sz="2800" dirty="0">
                <a:solidFill>
                  <a:schemeClr val="tx1"/>
                </a:solidFill>
                <a:latin typeface="Arial" charset="0"/>
              </a:rPr>
              <a:t>Your ideas and feedback on the </a:t>
            </a:r>
            <a:r>
              <a:rPr lang="en-GB" sz="2800" dirty="0" smtClean="0">
                <a:latin typeface="Arial" charset="0"/>
              </a:rPr>
              <a:t>data</a:t>
            </a:r>
            <a:r>
              <a:rPr lang="en-GB" sz="2800" dirty="0" smtClean="0">
                <a:solidFill>
                  <a:schemeClr val="tx1"/>
                </a:solidFill>
                <a:latin typeface="Arial" charset="0"/>
              </a:rPr>
              <a:t> </a:t>
            </a:r>
            <a:r>
              <a:rPr lang="en-GB" sz="2800" dirty="0">
                <a:solidFill>
                  <a:schemeClr val="tx1"/>
                </a:solidFill>
                <a:latin typeface="Arial" charset="0"/>
              </a:rPr>
              <a:t>presented</a:t>
            </a:r>
          </a:p>
          <a:p>
            <a:r>
              <a:rPr lang="en-GB" sz="2800" dirty="0">
                <a:solidFill>
                  <a:schemeClr val="tx1"/>
                </a:solidFill>
                <a:latin typeface="Arial" charset="0"/>
              </a:rPr>
              <a:t>Views on local needs and priorities</a:t>
            </a:r>
          </a:p>
          <a:p>
            <a:pPr marL="0" indent="0">
              <a:buNone/>
            </a:pPr>
            <a:r>
              <a:rPr lang="en-GB" sz="2800" dirty="0" smtClean="0">
                <a:solidFill>
                  <a:schemeClr val="tx1"/>
                </a:solidFill>
                <a:latin typeface="Arial" charset="0"/>
              </a:rPr>
              <a:t>At a later stage </a:t>
            </a:r>
          </a:p>
          <a:p>
            <a:r>
              <a:rPr lang="en-GB" sz="2800" dirty="0" smtClean="0">
                <a:solidFill>
                  <a:schemeClr val="tx1"/>
                </a:solidFill>
                <a:latin typeface="Arial" charset="0"/>
              </a:rPr>
              <a:t>Information </a:t>
            </a:r>
            <a:r>
              <a:rPr lang="en-GB" sz="2800" dirty="0">
                <a:solidFill>
                  <a:schemeClr val="tx1"/>
                </a:solidFill>
                <a:latin typeface="Arial" charset="0"/>
              </a:rPr>
              <a:t>on local strengths and assets</a:t>
            </a:r>
          </a:p>
          <a:p>
            <a:r>
              <a:rPr lang="en-GB" sz="2800" dirty="0">
                <a:solidFill>
                  <a:schemeClr val="tx1"/>
                </a:solidFill>
                <a:latin typeface="Arial" charset="0"/>
              </a:rPr>
              <a:t>Help to develop a local narrative for JSNA</a:t>
            </a:r>
          </a:p>
          <a:p>
            <a:endParaRPr lang="en-GB" sz="2800" dirty="0">
              <a:solidFill>
                <a:schemeClr val="tx1"/>
              </a:solidFill>
              <a:latin typeface="Arial" charset="0"/>
            </a:endParaRPr>
          </a:p>
        </p:txBody>
      </p:sp>
    </p:spTree>
    <p:extLst>
      <p:ext uri="{BB962C8B-B14F-4D97-AF65-F5344CB8AC3E}">
        <p14:creationId xmlns:p14="http://schemas.microsoft.com/office/powerpoint/2010/main" val="2158862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One: Shared Data set</a:t>
            </a:r>
            <a:endParaRPr lang="en-US" dirty="0"/>
          </a:p>
        </p:txBody>
      </p:sp>
      <p:sp>
        <p:nvSpPr>
          <p:cNvPr id="3" name="Content Placeholder 2"/>
          <p:cNvSpPr>
            <a:spLocks noGrp="1"/>
          </p:cNvSpPr>
          <p:nvPr>
            <p:ph idx="1"/>
          </p:nvPr>
        </p:nvSpPr>
        <p:spPr/>
        <p:txBody>
          <a:bodyPr/>
          <a:lstStyle/>
          <a:p>
            <a:pPr marL="0" indent="0">
              <a:buNone/>
            </a:pPr>
            <a:r>
              <a:rPr lang="en-US" dirty="0" smtClean="0"/>
              <a:t>Split into 2 groups . Consider what's the data telling us for each measure .</a:t>
            </a:r>
            <a:endParaRPr lang="en-US" dirty="0"/>
          </a:p>
        </p:txBody>
      </p:sp>
    </p:spTree>
    <p:extLst>
      <p:ext uri="{BB962C8B-B14F-4D97-AF65-F5344CB8AC3E}">
        <p14:creationId xmlns:p14="http://schemas.microsoft.com/office/powerpoint/2010/main" val="3422302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764704"/>
            <a:ext cx="4572000" cy="369332"/>
          </a:xfrm>
          <a:prstGeom prst="rect">
            <a:avLst/>
          </a:prstGeom>
        </p:spPr>
        <p:txBody>
          <a:bodyPr>
            <a:spAutoFit/>
          </a:bodyPr>
          <a:lstStyle/>
          <a:p>
            <a:r>
              <a:rPr lang="en-GB" dirty="0">
                <a:latin typeface="Arial Black" panose="020B0A04020102020204" pitchFamily="34" charset="0"/>
              </a:rPr>
              <a:t>South Lanarkshire </a:t>
            </a:r>
            <a:r>
              <a:rPr lang="en-GB" dirty="0" smtClean="0">
                <a:latin typeface="Arial Black" panose="020B0A04020102020204" pitchFamily="34" charset="0"/>
              </a:rPr>
              <a:t>data reflections</a:t>
            </a:r>
            <a:endParaRPr lang="en-GB" dirty="0">
              <a:latin typeface="Arial Black" panose="020B0A04020102020204" pitchFamily="34" charset="0"/>
            </a:endParaRPr>
          </a:p>
        </p:txBody>
      </p:sp>
      <p:pic>
        <p:nvPicPr>
          <p:cNvPr id="3" name="Picture 2" descr="http://richardjwhite.files.wordpress.com/2009/11/the_thin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268761"/>
            <a:ext cx="3816424" cy="513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0236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a:t>
            </a:r>
            <a:r>
              <a:rPr lang="en-US" dirty="0" smtClean="0"/>
              <a:t>Two: Children’s Services Plan Dashboard</a:t>
            </a:r>
            <a:endParaRPr lang="en-US" dirty="0"/>
          </a:p>
        </p:txBody>
      </p:sp>
      <p:sp>
        <p:nvSpPr>
          <p:cNvPr id="3" name="Content Placeholder 2"/>
          <p:cNvSpPr>
            <a:spLocks noGrp="1"/>
          </p:cNvSpPr>
          <p:nvPr>
            <p:ph idx="1"/>
          </p:nvPr>
        </p:nvSpPr>
        <p:spPr/>
        <p:txBody>
          <a:bodyPr/>
          <a:lstStyle/>
          <a:p>
            <a:r>
              <a:rPr lang="en-US" dirty="0" smtClean="0"/>
              <a:t>Where are now – current status? </a:t>
            </a:r>
          </a:p>
          <a:p>
            <a:r>
              <a:rPr lang="en-US" dirty="0" smtClean="0"/>
              <a:t>What areas are we worried about and need to be carried forward to the new plan?</a:t>
            </a:r>
            <a:endParaRPr lang="en-US" dirty="0"/>
          </a:p>
        </p:txBody>
      </p:sp>
    </p:spTree>
    <p:extLst>
      <p:ext uri="{BB962C8B-B14F-4D97-AF65-F5344CB8AC3E}">
        <p14:creationId xmlns:p14="http://schemas.microsoft.com/office/powerpoint/2010/main" val="10685958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 and Coffee</a:t>
            </a:r>
            <a:endParaRPr lang="en-US" dirty="0"/>
          </a:p>
        </p:txBody>
      </p:sp>
      <p:pic>
        <p:nvPicPr>
          <p:cNvPr id="5" name="Picture 4"/>
          <p:cNvPicPr>
            <a:picLocks noChangeAspect="1"/>
          </p:cNvPicPr>
          <p:nvPr/>
        </p:nvPicPr>
        <p:blipFill>
          <a:blip r:embed="rId2"/>
          <a:stretch>
            <a:fillRect/>
          </a:stretch>
        </p:blipFill>
        <p:spPr>
          <a:xfrm>
            <a:off x="2768600" y="2298700"/>
            <a:ext cx="3606800" cy="2247900"/>
          </a:xfrm>
          <a:prstGeom prst="rect">
            <a:avLst/>
          </a:prstGeom>
        </p:spPr>
      </p:pic>
    </p:spTree>
    <p:extLst>
      <p:ext uri="{BB962C8B-B14F-4D97-AF65-F5344CB8AC3E}">
        <p14:creationId xmlns:p14="http://schemas.microsoft.com/office/powerpoint/2010/main" val="12819103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Data</a:t>
            </a:r>
            <a:endParaRPr lang="en-US" dirty="0"/>
          </a:p>
        </p:txBody>
      </p:sp>
      <p:sp>
        <p:nvSpPr>
          <p:cNvPr id="3" name="Content Placeholder 2"/>
          <p:cNvSpPr>
            <a:spLocks noGrp="1"/>
          </p:cNvSpPr>
          <p:nvPr>
            <p:ph idx="1"/>
          </p:nvPr>
        </p:nvSpPr>
        <p:spPr/>
        <p:txBody>
          <a:bodyPr/>
          <a:lstStyle/>
          <a:p>
            <a:r>
              <a:rPr lang="en-US" dirty="0" smtClean="0"/>
              <a:t>What other data do we have?</a:t>
            </a:r>
          </a:p>
          <a:p>
            <a:r>
              <a:rPr lang="en-US" dirty="0" smtClean="0"/>
              <a:t>What other data do we need?</a:t>
            </a:r>
          </a:p>
          <a:p>
            <a:pPr marL="0" indent="0">
              <a:buNone/>
            </a:pPr>
            <a:r>
              <a:rPr lang="en-US" dirty="0" smtClean="0"/>
              <a:t>To make informed decisions about our new Children’s Services Plan</a:t>
            </a:r>
            <a:endParaRPr lang="en-US" dirty="0"/>
          </a:p>
        </p:txBody>
      </p:sp>
    </p:spTree>
    <p:extLst>
      <p:ext uri="{BB962C8B-B14F-4D97-AF65-F5344CB8AC3E}">
        <p14:creationId xmlns:p14="http://schemas.microsoft.com/office/powerpoint/2010/main" val="1250250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a:t>
            </a:r>
            <a:r>
              <a:rPr lang="en-GB" b="1" dirty="0" smtClean="0"/>
              <a:t>ession </a:t>
            </a:r>
            <a:r>
              <a:rPr lang="en-GB" b="1" dirty="0"/>
              <a:t>Three: </a:t>
            </a:r>
            <a:br>
              <a:rPr lang="en-GB" b="1" dirty="0"/>
            </a:br>
            <a:endParaRPr lang="en-US" dirty="0"/>
          </a:p>
        </p:txBody>
      </p:sp>
      <p:sp>
        <p:nvSpPr>
          <p:cNvPr id="3" name="Content Placeholder 2"/>
          <p:cNvSpPr>
            <a:spLocks noGrp="1"/>
          </p:cNvSpPr>
          <p:nvPr>
            <p:ph idx="1"/>
          </p:nvPr>
        </p:nvSpPr>
        <p:spPr>
          <a:xfrm>
            <a:off x="457200" y="1417638"/>
            <a:ext cx="8229600" cy="4708525"/>
          </a:xfrm>
        </p:spPr>
        <p:txBody>
          <a:bodyPr/>
          <a:lstStyle/>
          <a:p>
            <a:pPr marL="0" indent="0">
              <a:buNone/>
            </a:pPr>
            <a:r>
              <a:rPr lang="en-GB" sz="2800" dirty="0" smtClean="0"/>
              <a:t>Write on a post it, (or just write on the relevant flipchart). Match the other data we have to where you think it best sits- against out current high level themes:</a:t>
            </a:r>
          </a:p>
          <a:p>
            <a:r>
              <a:rPr lang="en-GB" b="1" dirty="0" smtClean="0"/>
              <a:t>Early Support and Prevention</a:t>
            </a:r>
          </a:p>
          <a:p>
            <a:r>
              <a:rPr lang="en-GB" b="1" dirty="0" smtClean="0"/>
              <a:t>Health and Wellbeing</a:t>
            </a:r>
          </a:p>
          <a:p>
            <a:r>
              <a:rPr lang="en-GB" b="1" dirty="0" smtClean="0"/>
              <a:t>Vulnerable Groups and Keeping Children Safe </a:t>
            </a:r>
          </a:p>
          <a:p>
            <a:r>
              <a:rPr lang="en-GB" b="1" dirty="0" smtClean="0"/>
              <a:t>Other</a:t>
            </a:r>
          </a:p>
          <a:p>
            <a:pPr marL="0" indent="0">
              <a:buNone/>
            </a:pPr>
            <a:r>
              <a:rPr lang="en-GB" sz="2800" dirty="0" smtClean="0"/>
              <a:t>NB </a:t>
            </a:r>
            <a:r>
              <a:rPr lang="en-US" sz="2800" dirty="0" smtClean="0"/>
              <a:t>has to be data you know we have, who has it and we can access it easily. </a:t>
            </a:r>
            <a:endParaRPr lang="en-GB" sz="2800" dirty="0" smtClean="0"/>
          </a:p>
        </p:txBody>
      </p:sp>
    </p:spTree>
    <p:extLst>
      <p:ext uri="{BB962C8B-B14F-4D97-AF65-F5344CB8AC3E}">
        <p14:creationId xmlns:p14="http://schemas.microsoft.com/office/powerpoint/2010/main" val="2739717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685800" y="188913"/>
            <a:ext cx="7772400" cy="855662"/>
          </a:xfrm>
          <a:prstGeom prst="rect">
            <a:avLst/>
          </a:prstGeom>
        </p:spPr>
        <p:txBody>
          <a:bodyPr/>
          <a:lstStyle/>
          <a:p>
            <a:pPr eaLnBrk="1" hangingPunct="1"/>
            <a:r>
              <a:rPr lang="en-GB" dirty="0" smtClean="0">
                <a:latin typeface="Arial" charset="0"/>
              </a:rPr>
              <a:t>Who is missing from this process?</a:t>
            </a:r>
            <a:endParaRPr lang="en-GB" dirty="0">
              <a:latin typeface="Arial" charset="0"/>
            </a:endParaRPr>
          </a:p>
        </p:txBody>
      </p:sp>
      <p:sp>
        <p:nvSpPr>
          <p:cNvPr id="82947" name="Rectangle 3"/>
          <p:cNvSpPr>
            <a:spLocks noGrp="1" noChangeArrowheads="1"/>
          </p:cNvSpPr>
          <p:nvPr>
            <p:ph type="body" idx="4294967295"/>
          </p:nvPr>
        </p:nvSpPr>
        <p:spPr>
          <a:xfrm>
            <a:off x="468313" y="1700808"/>
            <a:ext cx="8280400" cy="3480792"/>
          </a:xfrm>
          <a:prstGeom prst="rect">
            <a:avLst/>
          </a:prstGeom>
        </p:spPr>
        <p:txBody>
          <a:bodyPr/>
          <a:lstStyle/>
          <a:p>
            <a:r>
              <a:rPr lang="en-GB" sz="2800" dirty="0" smtClean="0">
                <a:solidFill>
                  <a:schemeClr val="tx1"/>
                </a:solidFill>
                <a:latin typeface="Arial" charset="0"/>
              </a:rPr>
              <a:t>Identify who isn’t here that needs to be part of this part of the CSP process - discuss</a:t>
            </a:r>
            <a:endParaRPr lang="en-GB" sz="2800" dirty="0">
              <a:solidFill>
                <a:schemeClr val="tx1"/>
              </a:solidFill>
              <a:latin typeface="Arial" charset="0"/>
            </a:endParaRPr>
          </a:p>
        </p:txBody>
      </p:sp>
    </p:spTree>
    <p:extLst>
      <p:ext uri="{BB962C8B-B14F-4D97-AF65-F5344CB8AC3E}">
        <p14:creationId xmlns:p14="http://schemas.microsoft.com/office/powerpoint/2010/main" val="3986112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next </a:t>
            </a:r>
            <a:endParaRPr lang="en-US" dirty="0"/>
          </a:p>
        </p:txBody>
      </p:sp>
      <p:sp>
        <p:nvSpPr>
          <p:cNvPr id="3" name="Content Placeholder 2"/>
          <p:cNvSpPr>
            <a:spLocks noGrp="1"/>
          </p:cNvSpPr>
          <p:nvPr>
            <p:ph idx="1"/>
          </p:nvPr>
        </p:nvSpPr>
        <p:spPr/>
        <p:txBody>
          <a:bodyPr/>
          <a:lstStyle/>
          <a:p>
            <a:r>
              <a:rPr lang="en-US" dirty="0" smtClean="0"/>
              <a:t>We gather agreed data into one place </a:t>
            </a:r>
          </a:p>
          <a:p>
            <a:r>
              <a:rPr lang="en-US" dirty="0" smtClean="0"/>
              <a:t>Task staff to take away manageable data sets to </a:t>
            </a:r>
            <a:r>
              <a:rPr lang="en-US" dirty="0" err="1" smtClean="0"/>
              <a:t>analyse</a:t>
            </a:r>
            <a:r>
              <a:rPr lang="en-US" dirty="0" smtClean="0"/>
              <a:t> </a:t>
            </a:r>
          </a:p>
          <a:p>
            <a:r>
              <a:rPr lang="en-US" dirty="0" smtClean="0"/>
              <a:t>Bring/send back the data we want to understand better</a:t>
            </a:r>
          </a:p>
          <a:p>
            <a:r>
              <a:rPr lang="en-US" dirty="0" smtClean="0"/>
              <a:t>Apply our ‘intelligence’ to the agreed data</a:t>
            </a:r>
          </a:p>
          <a:p>
            <a:r>
              <a:rPr lang="en-US" dirty="0"/>
              <a:t>P</a:t>
            </a:r>
            <a:r>
              <a:rPr lang="en-US" dirty="0" smtClean="0"/>
              <a:t>roposed next meeting </a:t>
            </a:r>
            <a:r>
              <a:rPr lang="en-US" b="1" dirty="0" smtClean="0"/>
              <a:t>27 August (</a:t>
            </a:r>
            <a:r>
              <a:rPr lang="en-US" dirty="0" smtClean="0"/>
              <a:t>time </a:t>
            </a:r>
            <a:r>
              <a:rPr lang="en-US" dirty="0" err="1" smtClean="0"/>
              <a:t>tbc</a:t>
            </a:r>
            <a:r>
              <a:rPr lang="en-US" dirty="0" smtClean="0"/>
              <a:t>)</a:t>
            </a:r>
            <a:endParaRPr lang="en-US" dirty="0"/>
          </a:p>
        </p:txBody>
      </p:sp>
    </p:spTree>
    <p:extLst>
      <p:ext uri="{BB962C8B-B14F-4D97-AF65-F5344CB8AC3E}">
        <p14:creationId xmlns:p14="http://schemas.microsoft.com/office/powerpoint/2010/main" val="3902903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685800" y="188913"/>
            <a:ext cx="7772400" cy="855662"/>
          </a:xfrm>
          <a:prstGeom prst="rect">
            <a:avLst/>
          </a:prstGeom>
        </p:spPr>
        <p:txBody>
          <a:bodyPr/>
          <a:lstStyle/>
          <a:p>
            <a:pPr eaLnBrk="1" hangingPunct="1"/>
            <a:r>
              <a:rPr lang="en-GB" dirty="0" smtClean="0">
                <a:latin typeface="Arial" charset="0"/>
              </a:rPr>
              <a:t>Thank You</a:t>
            </a:r>
            <a:endParaRPr lang="en-GB" dirty="0">
              <a:latin typeface="Arial" charset="0"/>
            </a:endParaRPr>
          </a:p>
        </p:txBody>
      </p:sp>
      <p:sp>
        <p:nvSpPr>
          <p:cNvPr id="82947" name="Rectangle 3"/>
          <p:cNvSpPr>
            <a:spLocks noGrp="1" noChangeArrowheads="1"/>
          </p:cNvSpPr>
          <p:nvPr>
            <p:ph type="body" idx="4294967295"/>
          </p:nvPr>
        </p:nvSpPr>
        <p:spPr>
          <a:xfrm>
            <a:off x="468313" y="1700808"/>
            <a:ext cx="8280400" cy="3480792"/>
          </a:xfrm>
          <a:prstGeom prst="rect">
            <a:avLst/>
          </a:prstGeom>
        </p:spPr>
        <p:txBody>
          <a:bodyPr/>
          <a:lstStyle/>
          <a:p>
            <a:endParaRPr lang="en-GB" sz="2800" dirty="0">
              <a:solidFill>
                <a:schemeClr val="tx1"/>
              </a:solidFill>
              <a:latin typeface="Arial" charset="0"/>
            </a:endParaRPr>
          </a:p>
        </p:txBody>
      </p:sp>
    </p:spTree>
    <p:extLst>
      <p:ext uri="{BB962C8B-B14F-4D97-AF65-F5344CB8AC3E}">
        <p14:creationId xmlns:p14="http://schemas.microsoft.com/office/powerpoint/2010/main" val="1004604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685800" y="188913"/>
            <a:ext cx="7772400" cy="855662"/>
          </a:xfrm>
          <a:prstGeom prst="rect">
            <a:avLst/>
          </a:prstGeom>
        </p:spPr>
        <p:txBody>
          <a:bodyPr/>
          <a:lstStyle/>
          <a:p>
            <a:pPr eaLnBrk="1" hangingPunct="1"/>
            <a:r>
              <a:rPr lang="en-GB" dirty="0" smtClean="0">
                <a:latin typeface="Arial" charset="0"/>
              </a:rPr>
              <a:t>Purpose of today’s session</a:t>
            </a:r>
            <a:endParaRPr lang="en-GB" dirty="0">
              <a:latin typeface="Arial" charset="0"/>
            </a:endParaRPr>
          </a:p>
        </p:txBody>
      </p:sp>
      <p:sp>
        <p:nvSpPr>
          <p:cNvPr id="82947" name="Rectangle 3"/>
          <p:cNvSpPr>
            <a:spLocks noGrp="1" noChangeArrowheads="1"/>
          </p:cNvSpPr>
          <p:nvPr>
            <p:ph type="body" idx="4294967295"/>
          </p:nvPr>
        </p:nvSpPr>
        <p:spPr>
          <a:xfrm>
            <a:off x="468313" y="1052513"/>
            <a:ext cx="8280400" cy="4129087"/>
          </a:xfrm>
          <a:prstGeom prst="rect">
            <a:avLst/>
          </a:prstGeom>
        </p:spPr>
        <p:txBody>
          <a:bodyPr/>
          <a:lstStyle/>
          <a:p>
            <a:r>
              <a:rPr lang="en-GB" sz="2800" dirty="0" smtClean="0">
                <a:latin typeface="Arial" charset="0"/>
              </a:rPr>
              <a:t>Identify important </a:t>
            </a:r>
            <a:r>
              <a:rPr lang="en-GB" sz="2800" b="1" dirty="0" smtClean="0">
                <a:latin typeface="Arial" charset="0"/>
              </a:rPr>
              <a:t>data</a:t>
            </a:r>
            <a:r>
              <a:rPr lang="en-GB" sz="2800" dirty="0" smtClean="0">
                <a:latin typeface="Arial" charset="0"/>
              </a:rPr>
              <a:t> aspects of the current planning context</a:t>
            </a:r>
          </a:p>
          <a:p>
            <a:r>
              <a:rPr lang="en-GB" sz="2800" dirty="0" smtClean="0">
                <a:latin typeface="Arial" charset="0"/>
              </a:rPr>
              <a:t>Look at the key demands of being data informed</a:t>
            </a:r>
          </a:p>
          <a:p>
            <a:r>
              <a:rPr lang="en-GB" sz="2800" dirty="0" smtClean="0">
                <a:latin typeface="Arial" charset="0"/>
              </a:rPr>
              <a:t>Test out our shared approach to understanding our (current) shared data </a:t>
            </a:r>
          </a:p>
          <a:p>
            <a:r>
              <a:rPr lang="en-GB" sz="2800" dirty="0" smtClean="0">
                <a:latin typeface="Arial" charset="0"/>
              </a:rPr>
              <a:t>Scoping of additional </a:t>
            </a:r>
            <a:r>
              <a:rPr lang="en-GB" sz="2800" b="1" dirty="0" smtClean="0">
                <a:latin typeface="Arial" charset="0"/>
              </a:rPr>
              <a:t>essential </a:t>
            </a:r>
            <a:r>
              <a:rPr lang="en-GB" sz="2800" dirty="0" smtClean="0">
                <a:latin typeface="Arial" charset="0"/>
              </a:rPr>
              <a:t>data that builds our understanding of need </a:t>
            </a:r>
          </a:p>
          <a:p>
            <a:r>
              <a:rPr lang="en-GB" sz="2800" dirty="0" smtClean="0">
                <a:latin typeface="Arial" charset="0"/>
              </a:rPr>
              <a:t>Organise and agree how we gather the agreed data we need to write a meaningful CSP 2020 - 23</a:t>
            </a:r>
            <a:endParaRPr lang="en-GB" sz="2800" dirty="0">
              <a:latin typeface="Arial" charset="0"/>
            </a:endParaRPr>
          </a:p>
          <a:p>
            <a:endParaRPr lang="en-GB" sz="2800" dirty="0" smtClean="0">
              <a:latin typeface="Arial" charset="0"/>
            </a:endParaRPr>
          </a:p>
          <a:p>
            <a:endParaRPr lang="en-GB" sz="2800" dirty="0">
              <a:latin typeface="Arial" charset="0"/>
            </a:endParaRPr>
          </a:p>
          <a:p>
            <a:pPr marL="0" indent="0" eaLnBrk="1" hangingPunct="1">
              <a:buNone/>
            </a:pPr>
            <a:endParaRPr lang="en-GB" sz="2800" dirty="0">
              <a:solidFill>
                <a:schemeClr val="tx1"/>
              </a:solidFill>
              <a:latin typeface="Arial" charset="0"/>
            </a:endParaRPr>
          </a:p>
        </p:txBody>
      </p:sp>
    </p:spTree>
    <p:extLst>
      <p:ext uri="{BB962C8B-B14F-4D97-AF65-F5344CB8AC3E}">
        <p14:creationId xmlns:p14="http://schemas.microsoft.com/office/powerpoint/2010/main" val="2507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Exercises</a:t>
            </a:r>
            <a:endParaRPr lang="en-US" dirty="0"/>
          </a:p>
        </p:txBody>
      </p:sp>
      <p:sp>
        <p:nvSpPr>
          <p:cNvPr id="3" name="Content Placeholder 2"/>
          <p:cNvSpPr>
            <a:spLocks noGrp="1"/>
          </p:cNvSpPr>
          <p:nvPr>
            <p:ph idx="1"/>
          </p:nvPr>
        </p:nvSpPr>
        <p:spPr/>
        <p:txBody>
          <a:bodyPr/>
          <a:lstStyle/>
          <a:p>
            <a:r>
              <a:rPr lang="en-US" dirty="0" smtClean="0"/>
              <a:t>Shared dataset Corporate Parenting and Child Protection</a:t>
            </a:r>
          </a:p>
          <a:p>
            <a:endParaRPr lang="en-US" dirty="0"/>
          </a:p>
          <a:p>
            <a:r>
              <a:rPr lang="en-US" dirty="0" smtClean="0"/>
              <a:t>Children’s Services Plan Dashboard</a:t>
            </a:r>
          </a:p>
          <a:p>
            <a:endParaRPr lang="en-US" dirty="0"/>
          </a:p>
          <a:p>
            <a:r>
              <a:rPr lang="en-US" dirty="0" smtClean="0"/>
              <a:t>Other essential data we need to </a:t>
            </a:r>
            <a:r>
              <a:rPr lang="en-US" dirty="0" err="1" smtClean="0"/>
              <a:t>analyse</a:t>
            </a:r>
            <a:endParaRPr lang="en-US" dirty="0"/>
          </a:p>
        </p:txBody>
      </p:sp>
    </p:spTree>
    <p:extLst>
      <p:ext uri="{BB962C8B-B14F-4D97-AF65-F5344CB8AC3E}">
        <p14:creationId xmlns:p14="http://schemas.microsoft.com/office/powerpoint/2010/main" val="4166804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92088" cy="1296144"/>
          </a:xfrm>
        </p:spPr>
        <p:txBody>
          <a:bodyPr>
            <a:normAutofit/>
          </a:bodyPr>
          <a:lstStyle/>
          <a:p>
            <a:r>
              <a:rPr lang="en-GB" sz="1000" dirty="0" smtClean="0"/>
              <a:t> </a:t>
            </a:r>
            <a:endParaRPr lang="en-GB" sz="1000" dirty="0"/>
          </a:p>
        </p:txBody>
      </p:sp>
      <p:pic>
        <p:nvPicPr>
          <p:cNvPr id="4" name="Picture 3" descr="REALIGNING_CHILDRENS_SERVICES_Top.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171400"/>
            <a:ext cx="3113376" cy="2084176"/>
          </a:xfrm>
          <a:prstGeom prst="rect">
            <a:avLst/>
          </a:prstGeom>
        </p:spPr>
      </p:pic>
      <p:pic>
        <p:nvPicPr>
          <p:cNvPr id="5" name="Picture 4" descr="REALIGNING_CHILDRENS_SERVICES_Bottom.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6455" y="5892387"/>
            <a:ext cx="7365891" cy="965613"/>
          </a:xfrm>
          <a:prstGeom prst="rect">
            <a:avLst/>
          </a:prstGeom>
        </p:spPr>
      </p:pic>
      <p:sp>
        <p:nvSpPr>
          <p:cNvPr id="6" name="Content Placeholder 5"/>
          <p:cNvSpPr>
            <a:spLocks noGrp="1"/>
          </p:cNvSpPr>
          <p:nvPr>
            <p:ph idx="1"/>
          </p:nvPr>
        </p:nvSpPr>
        <p:spPr/>
        <p:txBody>
          <a:bodyPr/>
          <a:lstStyle/>
          <a:p>
            <a:pPr marL="0" indent="0">
              <a:buNone/>
            </a:pPr>
            <a:endParaRPr lang="en-GB" dirty="0" smtClean="0"/>
          </a:p>
          <a:p>
            <a:pPr marL="0" indent="0">
              <a:buNone/>
            </a:pPr>
            <a:endParaRPr lang="en-GB" dirty="0"/>
          </a:p>
          <a:p>
            <a:pPr marL="0" indent="0" algn="ctr">
              <a:buNone/>
            </a:pPr>
            <a:endParaRPr lang="en-GB" dirty="0">
              <a:solidFill>
                <a:srgbClr val="002060"/>
              </a:solidFill>
            </a:endParaRPr>
          </a:p>
        </p:txBody>
      </p:sp>
      <p:graphicFrame>
        <p:nvGraphicFramePr>
          <p:cNvPr id="10" name="Diagram 9"/>
          <p:cNvGraphicFramePr/>
          <p:nvPr>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3" name="Diagram 2"/>
          <p:cNvGraphicFramePr/>
          <p:nvPr>
            <p:extLst/>
          </p:nvPr>
        </p:nvGraphicFramePr>
        <p:xfrm>
          <a:off x="296040" y="1196752"/>
          <a:ext cx="7128792" cy="476830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534531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385342"/>
            <a:ext cx="8167840" cy="4017793"/>
          </a:xfrm>
        </p:spPr>
        <p:txBody>
          <a:bodyPr>
            <a:normAutofit/>
          </a:bodyPr>
          <a:lstStyle/>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smtClean="0"/>
          </a:p>
          <a:p>
            <a:pPr>
              <a:buFontTx/>
              <a:buChar char="-"/>
            </a:pPr>
            <a:endParaRPr lang="en-GB" sz="2400" dirty="0" smtClean="0"/>
          </a:p>
          <a:p>
            <a:pPr marL="0" indent="0">
              <a:buNone/>
            </a:pPr>
            <a:endParaRPr lang="en-GB" sz="2400" dirty="0"/>
          </a:p>
          <a:p>
            <a:pPr marL="0" indent="0">
              <a:buNone/>
            </a:pPr>
            <a:endParaRPr lang="en-GB" sz="2400" dirty="0" smtClean="0"/>
          </a:p>
        </p:txBody>
      </p:sp>
      <p:pic>
        <p:nvPicPr>
          <p:cNvPr id="6" name="Picture 5" descr="REALIGNING_CHILDRENS_SERVICES_Top.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260648"/>
            <a:ext cx="3851920" cy="2152012"/>
          </a:xfrm>
          <a:prstGeom prst="rect">
            <a:avLst/>
          </a:prstGeom>
        </p:spPr>
      </p:pic>
      <p:pic>
        <p:nvPicPr>
          <p:cNvPr id="7" name="Picture 6" descr="REALIGNING_CHILDRENS_SERVICES_Bottom.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6455" y="5892387"/>
            <a:ext cx="7365891" cy="965613"/>
          </a:xfrm>
          <a:prstGeom prst="rect">
            <a:avLst/>
          </a:prstGeom>
        </p:spPr>
      </p:pic>
      <p:sp>
        <p:nvSpPr>
          <p:cNvPr id="4" name="Title 3"/>
          <p:cNvSpPr>
            <a:spLocks noGrp="1"/>
          </p:cNvSpPr>
          <p:nvPr>
            <p:ph type="title"/>
          </p:nvPr>
        </p:nvSpPr>
        <p:spPr>
          <a:xfrm>
            <a:off x="6372200" y="274638"/>
            <a:ext cx="2314600" cy="202034"/>
          </a:xfrm>
        </p:spPr>
        <p:txBody>
          <a:bodyPr>
            <a:normAutofit fontScale="90000"/>
          </a:bodyPr>
          <a:lstStyle/>
          <a:p>
            <a:endParaRPr lang="en-GB" sz="1000" dirty="0"/>
          </a:p>
        </p:txBody>
      </p:sp>
      <p:sp>
        <p:nvSpPr>
          <p:cNvPr id="2" name="Oval Callout 1"/>
          <p:cNvSpPr/>
          <p:nvPr/>
        </p:nvSpPr>
        <p:spPr>
          <a:xfrm>
            <a:off x="1261815" y="2132856"/>
            <a:ext cx="6151809" cy="335141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bg1"/>
                </a:solidFill>
              </a:rPr>
              <a:t>Is about using evidence and data to </a:t>
            </a:r>
            <a:r>
              <a:rPr lang="en-GB" sz="2800" b="1" dirty="0" smtClean="0">
                <a:solidFill>
                  <a:schemeClr val="bg1"/>
                </a:solidFill>
              </a:rPr>
              <a:t>prompt </a:t>
            </a:r>
            <a:r>
              <a:rPr lang="en-GB" sz="2800" dirty="0" smtClean="0">
                <a:solidFill>
                  <a:schemeClr val="bg1"/>
                </a:solidFill>
              </a:rPr>
              <a:t>useful discussion and to </a:t>
            </a:r>
            <a:r>
              <a:rPr lang="en-GB" sz="2800" b="1" dirty="0" smtClean="0">
                <a:solidFill>
                  <a:schemeClr val="bg1"/>
                </a:solidFill>
              </a:rPr>
              <a:t>inform</a:t>
            </a:r>
            <a:r>
              <a:rPr lang="en-GB" sz="2800" dirty="0" smtClean="0">
                <a:solidFill>
                  <a:schemeClr val="bg1"/>
                </a:solidFill>
              </a:rPr>
              <a:t> effective decision-making.</a:t>
            </a:r>
            <a:endParaRPr lang="en-GB" sz="2800" dirty="0">
              <a:solidFill>
                <a:schemeClr val="bg1"/>
              </a:solidFill>
            </a:endParaRPr>
          </a:p>
        </p:txBody>
      </p:sp>
    </p:spTree>
    <p:extLst>
      <p:ext uri="{BB962C8B-B14F-4D97-AF65-F5344CB8AC3E}">
        <p14:creationId xmlns:p14="http://schemas.microsoft.com/office/powerpoint/2010/main" val="1105844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996952"/>
            <a:ext cx="8928992" cy="3861048"/>
          </a:xfrm>
        </p:spPr>
        <p:txBody>
          <a:bodyPr>
            <a:normAutofit/>
          </a:bodyPr>
          <a:lstStyle/>
          <a:p>
            <a:pPr>
              <a:buFont typeface="Wingdings" pitchFamily="2" charset="2"/>
              <a:buChar char="Ø"/>
            </a:pPr>
            <a:r>
              <a:rPr lang="en-GB" sz="2400" b="1" dirty="0" smtClean="0">
                <a:solidFill>
                  <a:srgbClr val="002060"/>
                </a:solidFill>
              </a:rPr>
              <a:t>Improving outcomes for children</a:t>
            </a:r>
          </a:p>
          <a:p>
            <a:pPr>
              <a:buFont typeface="Wingdings" pitchFamily="2" charset="2"/>
              <a:buChar char="Ø"/>
            </a:pPr>
            <a:r>
              <a:rPr lang="en-GB" sz="2400" b="1" dirty="0" smtClean="0">
                <a:solidFill>
                  <a:srgbClr val="002060"/>
                </a:solidFill>
              </a:rPr>
              <a:t>Working effectively together</a:t>
            </a:r>
          </a:p>
          <a:p>
            <a:pPr>
              <a:buFont typeface="Wingdings" pitchFamily="2" charset="2"/>
              <a:buChar char="Ø"/>
            </a:pPr>
            <a:r>
              <a:rPr lang="en-GB" sz="2400" b="1" dirty="0" smtClean="0">
                <a:solidFill>
                  <a:srgbClr val="002060"/>
                </a:solidFill>
              </a:rPr>
              <a:t>Planning future service delivery</a:t>
            </a:r>
          </a:p>
          <a:p>
            <a:pPr>
              <a:buFont typeface="Wingdings" pitchFamily="2" charset="2"/>
              <a:buChar char="Ø"/>
            </a:pPr>
            <a:r>
              <a:rPr lang="en-GB" sz="2400" b="1" dirty="0" smtClean="0">
                <a:solidFill>
                  <a:srgbClr val="002060"/>
                </a:solidFill>
              </a:rPr>
              <a:t>Based on needs (and strengths) of individuals and communities</a:t>
            </a:r>
          </a:p>
          <a:p>
            <a:pPr>
              <a:buFont typeface="Wingdings" pitchFamily="2" charset="2"/>
              <a:buChar char="Ø"/>
            </a:pPr>
            <a:r>
              <a:rPr lang="en-GB" sz="2400" b="1" dirty="0" smtClean="0">
                <a:solidFill>
                  <a:srgbClr val="002060"/>
                </a:solidFill>
              </a:rPr>
              <a:t>Efficient spending and effective (dis) investment</a:t>
            </a:r>
          </a:p>
          <a:p>
            <a:pPr>
              <a:buFont typeface="Wingdings" pitchFamily="2" charset="2"/>
              <a:buChar char="Ø"/>
            </a:pPr>
            <a:r>
              <a:rPr lang="en-GB" sz="2400" b="1" dirty="0" smtClean="0">
                <a:solidFill>
                  <a:srgbClr val="002060"/>
                </a:solidFill>
              </a:rPr>
              <a:t>Using delivery models that can be meaningfully evaluated</a:t>
            </a:r>
            <a:endParaRPr lang="en-GB" sz="2400" dirty="0" smtClean="0">
              <a:solidFill>
                <a:srgbClr val="002060"/>
              </a:solidFill>
            </a:endParaRPr>
          </a:p>
          <a:p>
            <a:pPr>
              <a:buFont typeface="Wingdings" pitchFamily="2" charset="2"/>
              <a:buChar char="Ø"/>
            </a:pPr>
            <a:endParaRPr lang="en-GB" sz="2800" dirty="0" smtClean="0">
              <a:solidFill>
                <a:srgbClr val="002060"/>
              </a:solidFill>
            </a:endParaRPr>
          </a:p>
          <a:p>
            <a:pPr>
              <a:buFont typeface="Wingdings" pitchFamily="2" charset="2"/>
              <a:buChar char="Ø"/>
            </a:pPr>
            <a:endParaRPr lang="en-GB" sz="2800" b="1" dirty="0" smtClean="0">
              <a:solidFill>
                <a:srgbClr val="002060"/>
              </a:solidFill>
            </a:endParaRPr>
          </a:p>
          <a:p>
            <a:pPr>
              <a:buFont typeface="Wingdings" pitchFamily="2" charset="2"/>
              <a:buChar char="Ø"/>
            </a:pPr>
            <a:endParaRPr lang="en-GB" sz="2800" dirty="0" smtClean="0">
              <a:solidFill>
                <a:srgbClr val="002060"/>
              </a:solidFill>
            </a:endParaRPr>
          </a:p>
          <a:p>
            <a:pPr marL="0" indent="0">
              <a:buNone/>
            </a:pPr>
            <a:endParaRPr lang="en-GB" sz="2800" dirty="0" smtClean="0">
              <a:solidFill>
                <a:srgbClr val="002060"/>
              </a:solidFill>
            </a:endParaRPr>
          </a:p>
          <a:p>
            <a:pPr marL="0" indent="0">
              <a:buNone/>
            </a:pPr>
            <a:endParaRPr lang="en-GB" sz="2800" dirty="0" smtClean="0"/>
          </a:p>
        </p:txBody>
      </p:sp>
      <p:pic>
        <p:nvPicPr>
          <p:cNvPr id="5" name="Picture 4" descr="REALIGNING_CHILDRENS_SERVICES_Top.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0"/>
            <a:ext cx="4139952" cy="2312932"/>
          </a:xfrm>
          <a:prstGeom prst="rect">
            <a:avLst/>
          </a:prstGeom>
        </p:spPr>
      </p:pic>
      <p:pic>
        <p:nvPicPr>
          <p:cNvPr id="6" name="Picture 5" descr="REALIGNING_CHILDRENS_SERVICES_Bottom.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3432" y="5810796"/>
            <a:ext cx="7365891" cy="965613"/>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692696"/>
            <a:ext cx="2160240" cy="213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825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10"/>
          <p:cNvSpPr/>
          <p:nvPr/>
        </p:nvSpPr>
        <p:spPr>
          <a:xfrm>
            <a:off x="-26687"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2" name="Group 11"/>
          <p:cNvGrpSpPr/>
          <p:nvPr/>
        </p:nvGrpSpPr>
        <p:grpSpPr>
          <a:xfrm>
            <a:off x="4254977" y="3785534"/>
            <a:ext cx="2136386" cy="2136386"/>
            <a:chOff x="7268002" y="2060848"/>
            <a:chExt cx="1061861" cy="1061861"/>
          </a:xfrm>
        </p:grpSpPr>
        <p:sp>
          <p:nvSpPr>
            <p:cNvPr id="13" name="Oval 12"/>
            <p:cNvSpPr/>
            <p:nvPr userDrawn="1"/>
          </p:nvSpPr>
          <p:spPr>
            <a:xfrm>
              <a:off x="7346364" y="2130172"/>
              <a:ext cx="915956" cy="915956"/>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68002" y="2060848"/>
              <a:ext cx="1061861" cy="10618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grpSp>
        <p:nvGrpSpPr>
          <p:cNvPr id="15" name="Group 14"/>
          <p:cNvGrpSpPr/>
          <p:nvPr/>
        </p:nvGrpSpPr>
        <p:grpSpPr>
          <a:xfrm>
            <a:off x="3228864" y="3224921"/>
            <a:ext cx="1842836" cy="1842836"/>
            <a:chOff x="6807810" y="1126672"/>
            <a:chExt cx="737982" cy="737982"/>
          </a:xfrm>
        </p:grpSpPr>
        <p:sp>
          <p:nvSpPr>
            <p:cNvPr id="16" name="Oval 15"/>
            <p:cNvSpPr/>
            <p:nvPr userDrawn="1"/>
          </p:nvSpPr>
          <p:spPr>
            <a:xfrm>
              <a:off x="6807810" y="1126672"/>
              <a:ext cx="737982" cy="737982"/>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p:cNvPicPr>
              <a:picLocks noChangeAspect="1"/>
            </p:cNvPicPr>
            <p:nvPr userDrawn="1"/>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r="56183" b="26122"/>
            <a:stretch/>
          </p:blipFill>
          <p:spPr>
            <a:xfrm>
              <a:off x="6880265" y="1212214"/>
              <a:ext cx="603722" cy="582272"/>
            </a:xfrm>
            <a:prstGeom prst="rect">
              <a:avLst/>
            </a:prstGeom>
          </p:spPr>
        </p:pic>
      </p:grpSp>
      <p:sp>
        <p:nvSpPr>
          <p:cNvPr id="18" name="TextBox 17"/>
          <p:cNvSpPr txBox="1"/>
          <p:nvPr/>
        </p:nvSpPr>
        <p:spPr>
          <a:xfrm>
            <a:off x="872905" y="572007"/>
            <a:ext cx="7776864" cy="2123658"/>
          </a:xfrm>
          <a:prstGeom prst="rect">
            <a:avLst/>
          </a:prstGeom>
          <a:noFill/>
        </p:spPr>
        <p:txBody>
          <a:bodyPr wrap="square" rtlCol="0">
            <a:spAutoFit/>
          </a:bodyPr>
          <a:lstStyle/>
          <a:p>
            <a:pPr algn="ctr"/>
            <a:r>
              <a:rPr lang="en-GB" sz="4400" b="1" dirty="0" smtClean="0">
                <a:solidFill>
                  <a:schemeClr val="accent1"/>
                </a:solidFill>
              </a:rPr>
              <a:t>The National Performance Framework and</a:t>
            </a:r>
            <a:r>
              <a:rPr lang="en-GB" sz="4400" b="1" dirty="0">
                <a:solidFill>
                  <a:schemeClr val="accent1"/>
                </a:solidFill>
              </a:rPr>
              <a:t> </a:t>
            </a:r>
            <a:r>
              <a:rPr lang="en-GB" sz="4400" b="1" dirty="0" smtClean="0">
                <a:solidFill>
                  <a:schemeClr val="accent1"/>
                </a:solidFill>
              </a:rPr>
              <a:t>UN Su</a:t>
            </a:r>
            <a:r>
              <a:rPr lang="en-GB" sz="4400" b="1" dirty="0">
                <a:solidFill>
                  <a:schemeClr val="accent1"/>
                </a:solidFill>
              </a:rPr>
              <a:t>stainable</a:t>
            </a:r>
            <a:r>
              <a:rPr lang="en-GB" sz="4400" b="1" dirty="0" smtClean="0">
                <a:solidFill>
                  <a:schemeClr val="accent1"/>
                </a:solidFill>
              </a:rPr>
              <a:t> Development Goals</a:t>
            </a:r>
            <a:endParaRPr lang="en-GB" sz="4400" b="1" dirty="0">
              <a:solidFill>
                <a:schemeClr val="accent1"/>
              </a:solidFill>
            </a:endParaRPr>
          </a:p>
        </p:txBody>
      </p:sp>
    </p:spTree>
    <p:extLst>
      <p:ext uri="{BB962C8B-B14F-4D97-AF65-F5344CB8AC3E}">
        <p14:creationId xmlns:p14="http://schemas.microsoft.com/office/powerpoint/2010/main" val="3135007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H:\np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04664"/>
            <a:ext cx="7272808" cy="4855532"/>
          </a:xfrm>
          <a:prstGeom prst="rect">
            <a:avLst/>
          </a:prstGeom>
          <a:noFill/>
          <a:effectLst>
            <a:outerShdw blurRad="50800" dist="889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3351" y="6137439"/>
            <a:ext cx="2628143" cy="480061"/>
          </a:xfrm>
          <a:prstGeom prst="rect">
            <a:avLst/>
          </a:prstGeom>
        </p:spPr>
      </p:pic>
      <p:sp>
        <p:nvSpPr>
          <p:cNvPr id="8" name="TextBox 7"/>
          <p:cNvSpPr txBox="1"/>
          <p:nvPr/>
        </p:nvSpPr>
        <p:spPr>
          <a:xfrm>
            <a:off x="428801" y="5788753"/>
            <a:ext cx="6319371" cy="707886"/>
          </a:xfrm>
          <a:prstGeom prst="rect">
            <a:avLst/>
          </a:prstGeom>
          <a:noFill/>
        </p:spPr>
        <p:txBody>
          <a:bodyPr wrap="square" rtlCol="0">
            <a:spAutoFit/>
          </a:bodyPr>
          <a:lstStyle/>
          <a:p>
            <a:r>
              <a:rPr lang="en-GB" sz="2000" b="1" dirty="0" smtClean="0">
                <a:solidFill>
                  <a:schemeClr val="accent1"/>
                </a:solidFill>
                <a:latin typeface="Calibri" panose="020F0502020204030204" pitchFamily="34" charset="0"/>
                <a:cs typeface="Calibri" panose="020F0502020204030204" pitchFamily="34" charset="0"/>
                <a:hlinkClick r:id="rId5"/>
              </a:rPr>
              <a:t>www.nationalperformance.gov.scot</a:t>
            </a:r>
            <a:endParaRPr lang="en-GB" sz="2000" b="1" dirty="0" smtClean="0">
              <a:solidFill>
                <a:schemeClr val="accent1"/>
              </a:solidFill>
              <a:latin typeface="Calibri" panose="020F0502020204030204" pitchFamily="34" charset="0"/>
              <a:cs typeface="Calibri" panose="020F0502020204030204" pitchFamily="34" charset="0"/>
            </a:endParaRPr>
          </a:p>
          <a:p>
            <a:r>
              <a:rPr lang="en-GB" sz="2000" b="1" dirty="0">
                <a:solidFill>
                  <a:schemeClr val="accent1"/>
                </a:solidFill>
                <a:latin typeface="Calibri" panose="020F0502020204030204" pitchFamily="34" charset="0"/>
                <a:cs typeface="Calibri" panose="020F0502020204030204" pitchFamily="34" charset="0"/>
                <a:hlinkClick r:id="rId6"/>
              </a:rPr>
              <a:t>https://sustainabledevelopment.un.org</a:t>
            </a:r>
            <a:r>
              <a:rPr lang="en-GB" sz="2000" b="1" dirty="0" smtClean="0">
                <a:solidFill>
                  <a:schemeClr val="accent1"/>
                </a:solidFill>
                <a:latin typeface="Calibri" panose="020F0502020204030204" pitchFamily="34" charset="0"/>
                <a:cs typeface="Calibri" panose="020F0502020204030204" pitchFamily="34" charset="0"/>
                <a:hlinkClick r:id="rId6"/>
              </a:rPr>
              <a:t>/</a:t>
            </a:r>
            <a:r>
              <a:rPr lang="en-GB" sz="2000" b="1" dirty="0" smtClean="0">
                <a:solidFill>
                  <a:schemeClr val="accent1"/>
                </a:solidFill>
                <a:latin typeface="Calibri" panose="020F0502020204030204" pitchFamily="34" charset="0"/>
                <a:cs typeface="Calibri" panose="020F0502020204030204" pitchFamily="34" charset="0"/>
              </a:rPr>
              <a:t> </a:t>
            </a:r>
            <a:endParaRPr lang="en-GB" sz="2000" b="1"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4492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53D26341A57B383EE0540010E0463CCA" version="1.0.0">
  <systemFields>
    <field name="Objective-Id">
      <value order="0">A24602305</value>
    </field>
    <field name="Objective-Title">
      <value order="0">NPF - Website - Resources Section - Generic Presentation - 30 March 2019</value>
    </field>
    <field name="Objective-Description">
      <value order="0"/>
    </field>
    <field name="Objective-CreationStamp">
      <value order="0">2019-05-30T15:39:56Z</value>
    </field>
    <field name="Objective-IsApproved">
      <value order="0">false</value>
    </field>
    <field name="Objective-IsPublished">
      <value order="0">false</value>
    </field>
    <field name="Objective-DatePublished">
      <value order="0"/>
    </field>
    <field name="Objective-ModificationStamp">
      <value order="0">2019-05-30T15:45:19Z</value>
    </field>
    <field name="Objective-Owner">
      <value order="0">Green, Anja-Maaike AM (U210159)</value>
    </field>
    <field name="Objective-Path">
      <value order="0">Objective Global Folder:SG File Plan:Administration:Corporate strategy:Strategy and change:Policies and procedures: Strategy and change:National Performance Framework: Communications: Q&amp;A: 2018-2023</value>
    </field>
    <field name="Objective-Parent">
      <value order="0">National Performance Framework: Communications: Q&amp;A: 2018-2023</value>
    </field>
    <field name="Objective-State">
      <value order="0">Being Drafted</value>
    </field>
    <field name="Objective-VersionId">
      <value order="0">vA35240689</value>
    </field>
    <field name="Objective-Version">
      <value order="0">0.3</value>
    </field>
    <field name="Objective-VersionNumber">
      <value order="0">3</value>
    </field>
    <field name="Objective-VersionComment">
      <value order="0"/>
    </field>
    <field name="Objective-FileNumber">
      <value order="0">POL/28452</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
  <TotalTime>4892</TotalTime>
  <Words>1275</Words>
  <Application>Microsoft Office PowerPoint</Application>
  <PresentationFormat>On-screen Show (4:3)</PresentationFormat>
  <Paragraphs>137</Paragraphs>
  <Slides>26</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ＭＳ Ｐゴシック</vt:lpstr>
      <vt:lpstr>Arial</vt:lpstr>
      <vt:lpstr>Arial Black</vt:lpstr>
      <vt:lpstr>Calibri</vt:lpstr>
      <vt:lpstr>Clan-News</vt:lpstr>
      <vt:lpstr>Times New Roman</vt:lpstr>
      <vt:lpstr>Verdana</vt:lpstr>
      <vt:lpstr>Wingdings</vt:lpstr>
      <vt:lpstr>Office Theme</vt:lpstr>
      <vt:lpstr>Welcome/Context</vt:lpstr>
      <vt:lpstr>PowerPoint Presentation</vt:lpstr>
      <vt:lpstr>Purpose of today’s session</vt:lpstr>
      <vt:lpstr>3 Exercises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Joint Strategic Needs Assessment  2019</vt:lpstr>
      <vt:lpstr>Joint Strategic Needs Analysis</vt:lpstr>
      <vt:lpstr>What is a JSNA?</vt:lpstr>
      <vt:lpstr>What are the challenges?</vt:lpstr>
      <vt:lpstr>What do we want from you?</vt:lpstr>
      <vt:lpstr>Session One: Shared Data set</vt:lpstr>
      <vt:lpstr>Session Two: Children’s Services Plan Dashboard</vt:lpstr>
      <vt:lpstr>Tea and Coffee</vt:lpstr>
      <vt:lpstr>Additional Data</vt:lpstr>
      <vt:lpstr>Session Three:  </vt:lpstr>
      <vt:lpstr>Who is missing from this process?</vt:lpstr>
      <vt:lpstr>What happens next </vt:lpstr>
      <vt:lpstr>Thank You</vt:lpstr>
    </vt:vector>
  </TitlesOfParts>
  <Company>Scottish Government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Fraser Urquhart</dc:creator>
  <cp:lastModifiedBy>Mullarkey, Kevin</cp:lastModifiedBy>
  <cp:revision>208</cp:revision>
  <dcterms:created xsi:type="dcterms:W3CDTF">2018-06-22T13:54:31Z</dcterms:created>
  <dcterms:modified xsi:type="dcterms:W3CDTF">2019-10-10T12:57:54Z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A24602305</vt:lpwstr>
  </property>
  <property fmtid="{D5CDD505-2E9C-101B-9397-08002B2CF9AE}" pid="4" name="Objective-Title">
    <vt:lpwstr>NPF - Website - Resources Section - Generic Presentation - 30 March 2019</vt:lpwstr>
  </property>
  <property fmtid="{D5CDD505-2E9C-101B-9397-08002B2CF9AE}" pid="5" name="Objective-Description">
    <vt:lpwstr/>
  </property>
  <property fmtid="{D5CDD505-2E9C-101B-9397-08002B2CF9AE}" pid="6" name="Objective-CreationStamp">
    <vt:filetime>2019-05-30T15:40:02Z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2019-05-30T15:45:19Z</vt:filetime>
  </property>
  <property fmtid="{D5CDD505-2E9C-101B-9397-08002B2CF9AE}" pid="11" name="Objective-Owner">
    <vt:lpwstr>Green, Anja-Maaike AM (U210159)</vt:lpwstr>
  </property>
  <property fmtid="{D5CDD505-2E9C-101B-9397-08002B2CF9AE}" pid="12" name="Objective-Path">
    <vt:lpwstr>Objective Global Folder:SG File Plan:Administration:Corporate strategy:Strategy and change:Policies and procedures: Strategy and change:National Performance Framework: Communications: Q&amp;A: 2018-2023:</vt:lpwstr>
  </property>
  <property fmtid="{D5CDD505-2E9C-101B-9397-08002B2CF9AE}" pid="13" name="Objective-Parent">
    <vt:lpwstr>National Performance Framework: Communications: Q&amp;A: 2018-2023</vt:lpwstr>
  </property>
  <property fmtid="{D5CDD505-2E9C-101B-9397-08002B2CF9AE}" pid="14" name="Objective-State">
    <vt:lpwstr>Being Drafted</vt:lpwstr>
  </property>
  <property fmtid="{D5CDD505-2E9C-101B-9397-08002B2CF9AE}" pid="15" name="Objective-VersionId">
    <vt:lpwstr>vA35240689</vt:lpwstr>
  </property>
  <property fmtid="{D5CDD505-2E9C-101B-9397-08002B2CF9AE}" pid="16" name="Objective-Version">
    <vt:lpwstr>0.3</vt:lpwstr>
  </property>
  <property fmtid="{D5CDD505-2E9C-101B-9397-08002B2CF9AE}" pid="17" name="Objective-VersionNumber">
    <vt:r8>3</vt:r8>
  </property>
  <property fmtid="{D5CDD505-2E9C-101B-9397-08002B2CF9AE}" pid="18" name="Objective-VersionComment">
    <vt:lpwstr/>
  </property>
  <property fmtid="{D5CDD505-2E9C-101B-9397-08002B2CF9AE}" pid="19" name="Objective-FileNumber">
    <vt:lpwstr/>
  </property>
  <property fmtid="{D5CDD505-2E9C-101B-9397-08002B2CF9AE}" pid="20" name="Objective-Classification">
    <vt:lpwstr>[Inherited - OFFICIAL]</vt:lpwstr>
  </property>
  <property fmtid="{D5CDD505-2E9C-101B-9397-08002B2CF9AE}" pid="21" name="Objective-Caveats">
    <vt:lpwstr/>
  </property>
  <property fmtid="{D5CDD505-2E9C-101B-9397-08002B2CF9AE}" pid="22" name="Objective-Connect Creator">
    <vt:lpwstr/>
  </property>
  <property fmtid="{D5CDD505-2E9C-101B-9397-08002B2CF9AE}" pid="23" name="Objective-Date Received">
    <vt:lpwstr/>
  </property>
  <property fmtid="{D5CDD505-2E9C-101B-9397-08002B2CF9AE}" pid="24" name="Objective-Date of Original">
    <vt:lpwstr/>
  </property>
  <property fmtid="{D5CDD505-2E9C-101B-9397-08002B2CF9AE}" pid="25" name="Objective-SG Web Publication - Category">
    <vt:lpwstr/>
  </property>
  <property fmtid="{D5CDD505-2E9C-101B-9397-08002B2CF9AE}" pid="26" name="Objective-SG Web Publication - Category 2 Classification">
    <vt:lpwstr/>
  </property>
  <property fmtid="{D5CDD505-2E9C-101B-9397-08002B2CF9AE}" pid="27" name="Objective-Comment">
    <vt:lpwstr/>
  </property>
  <property fmtid="{D5CDD505-2E9C-101B-9397-08002B2CF9AE}" pid="28" name="Objective-Date of Original [system]">
    <vt:lpwstr/>
  </property>
  <property fmtid="{D5CDD505-2E9C-101B-9397-08002B2CF9AE}" pid="29" name="Objective-Date Received [system]">
    <vt:lpwstr/>
  </property>
  <property fmtid="{D5CDD505-2E9C-101B-9397-08002B2CF9AE}" pid="30" name="Objective-SG Web Publication - Category [system]">
    <vt:lpwstr/>
  </property>
  <property fmtid="{D5CDD505-2E9C-101B-9397-08002B2CF9AE}" pid="31" name="Objective-SG Web Publication - Category 2 Classification [system]">
    <vt:lpwstr/>
  </property>
  <property fmtid="{D5CDD505-2E9C-101B-9397-08002B2CF9AE}" pid="32" name="Objective-Connect Creator [system]">
    <vt:lpwstr/>
  </property>
</Properties>
</file>