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handoutMasterIdLst>
    <p:handoutMasterId r:id="rId42"/>
  </p:handoutMasterIdLst>
  <p:sldIdLst>
    <p:sldId id="256" r:id="rId2"/>
    <p:sldId id="306" r:id="rId3"/>
    <p:sldId id="316" r:id="rId4"/>
    <p:sldId id="287" r:id="rId5"/>
    <p:sldId id="304" r:id="rId6"/>
    <p:sldId id="282" r:id="rId7"/>
    <p:sldId id="305" r:id="rId8"/>
    <p:sldId id="294" r:id="rId9"/>
    <p:sldId id="301" r:id="rId10"/>
    <p:sldId id="295" r:id="rId11"/>
    <p:sldId id="296" r:id="rId12"/>
    <p:sldId id="297" r:id="rId13"/>
    <p:sldId id="299" r:id="rId14"/>
    <p:sldId id="322" r:id="rId15"/>
    <p:sldId id="323" r:id="rId16"/>
    <p:sldId id="324" r:id="rId17"/>
    <p:sldId id="325" r:id="rId18"/>
    <p:sldId id="326" r:id="rId19"/>
    <p:sldId id="327" r:id="rId20"/>
    <p:sldId id="328" r:id="rId21"/>
    <p:sldId id="329" r:id="rId22"/>
    <p:sldId id="330" r:id="rId23"/>
    <p:sldId id="331" r:id="rId24"/>
    <p:sldId id="332" r:id="rId25"/>
    <p:sldId id="333" r:id="rId26"/>
    <p:sldId id="334" r:id="rId27"/>
    <p:sldId id="335" r:id="rId28"/>
    <p:sldId id="336" r:id="rId29"/>
    <p:sldId id="337" r:id="rId30"/>
    <p:sldId id="310" r:id="rId31"/>
    <p:sldId id="307" r:id="rId32"/>
    <p:sldId id="314" r:id="rId33"/>
    <p:sldId id="318" r:id="rId34"/>
    <p:sldId id="309" r:id="rId35"/>
    <p:sldId id="308" r:id="rId36"/>
    <p:sldId id="313" r:id="rId37"/>
    <p:sldId id="319" r:id="rId38"/>
    <p:sldId id="320" r:id="rId39"/>
    <p:sldId id="321" r:id="rId40"/>
  </p:sldIdLst>
  <p:sldSz cx="9144000" cy="6858000" type="screen4x3"/>
  <p:notesSz cx="6794500" cy="9906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3173"/>
    <a:srgbClr val="008A00"/>
    <a:srgbClr val="0000CC"/>
    <a:srgbClr val="FF00FF"/>
    <a:srgbClr val="082A5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7" d="100"/>
          <a:sy n="87" d="100"/>
        </p:scale>
        <p:origin x="1092"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_rels/data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 Id="rId4"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93C8E3-78FA-4635-BC22-6D98B258895F}" type="doc">
      <dgm:prSet loTypeId="urn:microsoft.com/office/officeart/2005/8/layout/radial1" loCatId="cycle" qsTypeId="urn:microsoft.com/office/officeart/2005/8/quickstyle/simple1" qsCatId="simple" csTypeId="urn:microsoft.com/office/officeart/2005/8/colors/colorful1#1" csCatId="colorful" phldr="1"/>
      <dgm:spPr/>
      <dgm:t>
        <a:bodyPr/>
        <a:lstStyle/>
        <a:p>
          <a:endParaRPr lang="en-GB"/>
        </a:p>
      </dgm:t>
    </dgm:pt>
    <dgm:pt modelId="{92BD5ED1-3C8A-494D-8A63-CBC526FAF4A2}">
      <dgm:prSet phldrT="[Text]"/>
      <dgm:spPr/>
      <dgm:t>
        <a:bodyPr/>
        <a:lstStyle/>
        <a:p>
          <a:r>
            <a:rPr lang="en-GB" dirty="0" smtClean="0"/>
            <a:t>5 Inspection Questions</a:t>
          </a:r>
          <a:endParaRPr lang="en-GB" dirty="0"/>
        </a:p>
      </dgm:t>
    </dgm:pt>
    <dgm:pt modelId="{1CB4A55F-2721-4C54-89A2-74D6D6C38E8B}" type="parTrans" cxnId="{FCAC64AD-80BB-404F-8696-E10DA02F2AFC}">
      <dgm:prSet/>
      <dgm:spPr/>
      <dgm:t>
        <a:bodyPr/>
        <a:lstStyle/>
        <a:p>
          <a:endParaRPr lang="en-GB"/>
        </a:p>
      </dgm:t>
    </dgm:pt>
    <dgm:pt modelId="{4A91F8D1-2560-4D0D-BB24-1E0856C37B06}" type="sibTrans" cxnId="{FCAC64AD-80BB-404F-8696-E10DA02F2AFC}">
      <dgm:prSet/>
      <dgm:spPr/>
      <dgm:t>
        <a:bodyPr/>
        <a:lstStyle/>
        <a:p>
          <a:endParaRPr lang="en-GB"/>
        </a:p>
      </dgm:t>
    </dgm:pt>
    <dgm:pt modelId="{2D29C0C6-A3E4-431D-9253-339A757F003A}">
      <dgm:prSet phldrT="[Text]"/>
      <dgm:spPr/>
      <dgm:t>
        <a:bodyPr/>
        <a:lstStyle/>
        <a:p>
          <a:r>
            <a:rPr lang="en-GB" dirty="0" smtClean="0"/>
            <a:t>...responding when a child and young people need protection </a:t>
          </a:r>
          <a:endParaRPr lang="en-GB" dirty="0"/>
        </a:p>
      </dgm:t>
    </dgm:pt>
    <dgm:pt modelId="{95CFB59C-9A5F-44D1-89BC-71B833B65D37}" type="parTrans" cxnId="{5CCFA257-4718-4413-9B17-58C8BC16B195}">
      <dgm:prSet/>
      <dgm:spPr/>
      <dgm:t>
        <a:bodyPr/>
        <a:lstStyle/>
        <a:p>
          <a:endParaRPr lang="en-GB"/>
        </a:p>
      </dgm:t>
    </dgm:pt>
    <dgm:pt modelId="{CC959396-CDFC-4408-B466-7CB82A84B233}" type="sibTrans" cxnId="{5CCFA257-4718-4413-9B17-58C8BC16B195}">
      <dgm:prSet/>
      <dgm:spPr/>
      <dgm:t>
        <a:bodyPr/>
        <a:lstStyle/>
        <a:p>
          <a:endParaRPr lang="en-GB"/>
        </a:p>
      </dgm:t>
    </dgm:pt>
    <dgm:pt modelId="{99EA5621-87B5-4B9F-944C-736C64C4B786}">
      <dgm:prSet phldrT="[Text]"/>
      <dgm:spPr/>
      <dgm:t>
        <a:bodyPr/>
        <a:lstStyle/>
        <a:p>
          <a:r>
            <a:rPr lang="en-GB" dirty="0" smtClean="0"/>
            <a:t>...helping children and young people who have experienced abuse and neglect stay healthy and well and recover from heir experiences </a:t>
          </a:r>
          <a:endParaRPr lang="en-GB" dirty="0"/>
        </a:p>
      </dgm:t>
    </dgm:pt>
    <dgm:pt modelId="{2205E5F5-894E-47C9-8534-58453DDE134C}" type="parTrans" cxnId="{C7824E4B-EDEF-4173-866B-303E1F3DE98E}">
      <dgm:prSet/>
      <dgm:spPr/>
      <dgm:t>
        <a:bodyPr/>
        <a:lstStyle/>
        <a:p>
          <a:endParaRPr lang="en-GB"/>
        </a:p>
      </dgm:t>
    </dgm:pt>
    <dgm:pt modelId="{005DA5E2-ABA1-430A-8695-450A94E35258}" type="sibTrans" cxnId="{C7824E4B-EDEF-4173-866B-303E1F3DE98E}">
      <dgm:prSet/>
      <dgm:spPr/>
      <dgm:t>
        <a:bodyPr/>
        <a:lstStyle/>
        <a:p>
          <a:endParaRPr lang="en-GB"/>
        </a:p>
      </dgm:t>
    </dgm:pt>
    <dgm:pt modelId="{ACEFAE7A-121D-4987-BD30-FC7F8E3E97B5}">
      <dgm:prSet phldrT="[Text]"/>
      <dgm:spPr/>
      <dgm:t>
        <a:bodyPr/>
        <a:lstStyle/>
        <a:p>
          <a:r>
            <a:rPr lang="en-GB" dirty="0" smtClean="0"/>
            <a:t>...maximising the wellbeing of children and young people who are looked after </a:t>
          </a:r>
          <a:endParaRPr lang="en-GB" dirty="0"/>
        </a:p>
      </dgm:t>
    </dgm:pt>
    <dgm:pt modelId="{9069E41D-80D9-4E26-93D1-3276C89B6567}" type="parTrans" cxnId="{7C2C3724-CE9A-4903-AE66-38CA1AAF4DF8}">
      <dgm:prSet/>
      <dgm:spPr/>
      <dgm:t>
        <a:bodyPr/>
        <a:lstStyle/>
        <a:p>
          <a:endParaRPr lang="en-GB"/>
        </a:p>
      </dgm:t>
    </dgm:pt>
    <dgm:pt modelId="{612949E2-FDA3-486E-B80F-ADE84A24299D}" type="sibTrans" cxnId="{7C2C3724-CE9A-4903-AE66-38CA1AAF4DF8}">
      <dgm:prSet/>
      <dgm:spPr/>
      <dgm:t>
        <a:bodyPr/>
        <a:lstStyle/>
        <a:p>
          <a:endParaRPr lang="en-GB"/>
        </a:p>
      </dgm:t>
    </dgm:pt>
    <dgm:pt modelId="{A346FB6A-CBFE-46B0-9034-48E5D35ABEF4}">
      <dgm:prSet phldrT="[Text]"/>
      <dgm:spPr/>
      <dgm:t>
        <a:bodyPr/>
        <a:lstStyle/>
        <a:p>
          <a:r>
            <a:rPr lang="en-GB" dirty="0" smtClean="0"/>
            <a:t>...enabling care experienced young people to succeed in their transition to adulthood </a:t>
          </a:r>
          <a:endParaRPr lang="en-GB" dirty="0"/>
        </a:p>
      </dgm:t>
    </dgm:pt>
    <dgm:pt modelId="{3C3B8D52-08F4-4B54-9D7C-6CE4BFABA33A}" type="parTrans" cxnId="{6A5E379D-E9AB-44DF-87FD-1B4EB399C54D}">
      <dgm:prSet/>
      <dgm:spPr/>
      <dgm:t>
        <a:bodyPr/>
        <a:lstStyle/>
        <a:p>
          <a:endParaRPr lang="en-GB"/>
        </a:p>
      </dgm:t>
    </dgm:pt>
    <dgm:pt modelId="{8DF9C351-E1CE-4371-896C-86CF0F34DF88}" type="sibTrans" cxnId="{6A5E379D-E9AB-44DF-87FD-1B4EB399C54D}">
      <dgm:prSet/>
      <dgm:spPr/>
      <dgm:t>
        <a:bodyPr/>
        <a:lstStyle/>
        <a:p>
          <a:endParaRPr lang="en-GB"/>
        </a:p>
      </dgm:t>
    </dgm:pt>
    <dgm:pt modelId="{D1E09D3A-A8FD-42E7-9845-60F0DFD2F49D}">
      <dgm:prSet/>
      <dgm:spPr/>
      <dgm:t>
        <a:bodyPr/>
        <a:lstStyle/>
        <a:p>
          <a:r>
            <a:rPr lang="en-GB" dirty="0" smtClean="0"/>
            <a:t>How good is collaborative leadership</a:t>
          </a:r>
          <a:endParaRPr lang="en-GB" dirty="0"/>
        </a:p>
      </dgm:t>
    </dgm:pt>
    <dgm:pt modelId="{CA15C7A2-62F7-467C-8D06-DBA111EEBBA8}" type="parTrans" cxnId="{4988C719-9A83-4E4D-94F3-6203806F0F8F}">
      <dgm:prSet/>
      <dgm:spPr/>
      <dgm:t>
        <a:bodyPr/>
        <a:lstStyle/>
        <a:p>
          <a:endParaRPr lang="en-GB"/>
        </a:p>
      </dgm:t>
    </dgm:pt>
    <dgm:pt modelId="{ACE43695-F056-4DE6-8F63-26D48C125544}" type="sibTrans" cxnId="{4988C719-9A83-4E4D-94F3-6203806F0F8F}">
      <dgm:prSet/>
      <dgm:spPr/>
      <dgm:t>
        <a:bodyPr/>
        <a:lstStyle/>
        <a:p>
          <a:endParaRPr lang="en-GB"/>
        </a:p>
      </dgm:t>
    </dgm:pt>
    <dgm:pt modelId="{2229DEEA-CF57-45D3-AD28-15B93A8A22DA}" type="pres">
      <dgm:prSet presAssocID="{E593C8E3-78FA-4635-BC22-6D98B258895F}" presName="cycle" presStyleCnt="0">
        <dgm:presLayoutVars>
          <dgm:chMax val="1"/>
          <dgm:dir/>
          <dgm:animLvl val="ctr"/>
          <dgm:resizeHandles val="exact"/>
        </dgm:presLayoutVars>
      </dgm:prSet>
      <dgm:spPr/>
      <dgm:t>
        <a:bodyPr/>
        <a:lstStyle/>
        <a:p>
          <a:endParaRPr lang="en-GB"/>
        </a:p>
      </dgm:t>
    </dgm:pt>
    <dgm:pt modelId="{8B3E34B9-EAF1-434E-A13A-9C5DDE13E6A3}" type="pres">
      <dgm:prSet presAssocID="{92BD5ED1-3C8A-494D-8A63-CBC526FAF4A2}" presName="centerShape" presStyleLbl="node0" presStyleIdx="0" presStyleCnt="1"/>
      <dgm:spPr/>
      <dgm:t>
        <a:bodyPr/>
        <a:lstStyle/>
        <a:p>
          <a:endParaRPr lang="en-GB"/>
        </a:p>
      </dgm:t>
    </dgm:pt>
    <dgm:pt modelId="{79DD61AC-FF6E-4065-B59A-781D48A71F23}" type="pres">
      <dgm:prSet presAssocID="{95CFB59C-9A5F-44D1-89BC-71B833B65D37}" presName="Name9" presStyleLbl="parChTrans1D2" presStyleIdx="0" presStyleCnt="5"/>
      <dgm:spPr/>
      <dgm:t>
        <a:bodyPr/>
        <a:lstStyle/>
        <a:p>
          <a:endParaRPr lang="en-GB"/>
        </a:p>
      </dgm:t>
    </dgm:pt>
    <dgm:pt modelId="{8E3AA4C7-A831-4050-A1A5-35428DAED25B}" type="pres">
      <dgm:prSet presAssocID="{95CFB59C-9A5F-44D1-89BC-71B833B65D37}" presName="connTx" presStyleLbl="parChTrans1D2" presStyleIdx="0" presStyleCnt="5"/>
      <dgm:spPr/>
      <dgm:t>
        <a:bodyPr/>
        <a:lstStyle/>
        <a:p>
          <a:endParaRPr lang="en-GB"/>
        </a:p>
      </dgm:t>
    </dgm:pt>
    <dgm:pt modelId="{4B7CA8DF-37FD-4F54-93A4-670841AD3803}" type="pres">
      <dgm:prSet presAssocID="{2D29C0C6-A3E4-431D-9253-339A757F003A}" presName="node" presStyleLbl="node1" presStyleIdx="0" presStyleCnt="5">
        <dgm:presLayoutVars>
          <dgm:bulletEnabled val="1"/>
        </dgm:presLayoutVars>
      </dgm:prSet>
      <dgm:spPr/>
      <dgm:t>
        <a:bodyPr/>
        <a:lstStyle/>
        <a:p>
          <a:endParaRPr lang="en-GB"/>
        </a:p>
      </dgm:t>
    </dgm:pt>
    <dgm:pt modelId="{276C4FEC-3F7D-4D24-9D0A-18E3FB4FC048}" type="pres">
      <dgm:prSet presAssocID="{2205E5F5-894E-47C9-8534-58453DDE134C}" presName="Name9" presStyleLbl="parChTrans1D2" presStyleIdx="1" presStyleCnt="5"/>
      <dgm:spPr/>
      <dgm:t>
        <a:bodyPr/>
        <a:lstStyle/>
        <a:p>
          <a:endParaRPr lang="en-GB"/>
        </a:p>
      </dgm:t>
    </dgm:pt>
    <dgm:pt modelId="{2CC9FFF0-74C0-405D-AD52-59B3C5B64060}" type="pres">
      <dgm:prSet presAssocID="{2205E5F5-894E-47C9-8534-58453DDE134C}" presName="connTx" presStyleLbl="parChTrans1D2" presStyleIdx="1" presStyleCnt="5"/>
      <dgm:spPr/>
      <dgm:t>
        <a:bodyPr/>
        <a:lstStyle/>
        <a:p>
          <a:endParaRPr lang="en-GB"/>
        </a:p>
      </dgm:t>
    </dgm:pt>
    <dgm:pt modelId="{9C9AD47C-3FD9-4D70-8633-20C70208745C}" type="pres">
      <dgm:prSet presAssocID="{99EA5621-87B5-4B9F-944C-736C64C4B786}" presName="node" presStyleLbl="node1" presStyleIdx="1" presStyleCnt="5">
        <dgm:presLayoutVars>
          <dgm:bulletEnabled val="1"/>
        </dgm:presLayoutVars>
      </dgm:prSet>
      <dgm:spPr/>
      <dgm:t>
        <a:bodyPr/>
        <a:lstStyle/>
        <a:p>
          <a:endParaRPr lang="en-GB"/>
        </a:p>
      </dgm:t>
    </dgm:pt>
    <dgm:pt modelId="{EC51DA80-3A6C-478C-A21F-056C8256709B}" type="pres">
      <dgm:prSet presAssocID="{9069E41D-80D9-4E26-93D1-3276C89B6567}" presName="Name9" presStyleLbl="parChTrans1D2" presStyleIdx="2" presStyleCnt="5"/>
      <dgm:spPr/>
      <dgm:t>
        <a:bodyPr/>
        <a:lstStyle/>
        <a:p>
          <a:endParaRPr lang="en-GB"/>
        </a:p>
      </dgm:t>
    </dgm:pt>
    <dgm:pt modelId="{096A9E47-3E69-49DB-8176-26965EB99606}" type="pres">
      <dgm:prSet presAssocID="{9069E41D-80D9-4E26-93D1-3276C89B6567}" presName="connTx" presStyleLbl="parChTrans1D2" presStyleIdx="2" presStyleCnt="5"/>
      <dgm:spPr/>
      <dgm:t>
        <a:bodyPr/>
        <a:lstStyle/>
        <a:p>
          <a:endParaRPr lang="en-GB"/>
        </a:p>
      </dgm:t>
    </dgm:pt>
    <dgm:pt modelId="{913E1966-C033-4757-9A4F-903AE236FC35}" type="pres">
      <dgm:prSet presAssocID="{ACEFAE7A-121D-4987-BD30-FC7F8E3E97B5}" presName="node" presStyleLbl="node1" presStyleIdx="2" presStyleCnt="5">
        <dgm:presLayoutVars>
          <dgm:bulletEnabled val="1"/>
        </dgm:presLayoutVars>
      </dgm:prSet>
      <dgm:spPr/>
      <dgm:t>
        <a:bodyPr/>
        <a:lstStyle/>
        <a:p>
          <a:endParaRPr lang="en-GB"/>
        </a:p>
      </dgm:t>
    </dgm:pt>
    <dgm:pt modelId="{804233FC-9A7E-4EAD-85ED-1CE68DC3B2F8}" type="pres">
      <dgm:prSet presAssocID="{3C3B8D52-08F4-4B54-9D7C-6CE4BFABA33A}" presName="Name9" presStyleLbl="parChTrans1D2" presStyleIdx="3" presStyleCnt="5"/>
      <dgm:spPr/>
      <dgm:t>
        <a:bodyPr/>
        <a:lstStyle/>
        <a:p>
          <a:endParaRPr lang="en-GB"/>
        </a:p>
      </dgm:t>
    </dgm:pt>
    <dgm:pt modelId="{FE964DAC-07B6-48EF-BB44-30FD9ED94F0A}" type="pres">
      <dgm:prSet presAssocID="{3C3B8D52-08F4-4B54-9D7C-6CE4BFABA33A}" presName="connTx" presStyleLbl="parChTrans1D2" presStyleIdx="3" presStyleCnt="5"/>
      <dgm:spPr/>
      <dgm:t>
        <a:bodyPr/>
        <a:lstStyle/>
        <a:p>
          <a:endParaRPr lang="en-GB"/>
        </a:p>
      </dgm:t>
    </dgm:pt>
    <dgm:pt modelId="{98D7BF10-E2AF-4380-99B1-EE894E2455C1}" type="pres">
      <dgm:prSet presAssocID="{A346FB6A-CBFE-46B0-9034-48E5D35ABEF4}" presName="node" presStyleLbl="node1" presStyleIdx="3" presStyleCnt="5">
        <dgm:presLayoutVars>
          <dgm:bulletEnabled val="1"/>
        </dgm:presLayoutVars>
      </dgm:prSet>
      <dgm:spPr/>
      <dgm:t>
        <a:bodyPr/>
        <a:lstStyle/>
        <a:p>
          <a:endParaRPr lang="en-GB"/>
        </a:p>
      </dgm:t>
    </dgm:pt>
    <dgm:pt modelId="{7A43FB6D-E896-47AC-A9FF-03F1ACFA8EBE}" type="pres">
      <dgm:prSet presAssocID="{CA15C7A2-62F7-467C-8D06-DBA111EEBBA8}" presName="Name9" presStyleLbl="parChTrans1D2" presStyleIdx="4" presStyleCnt="5"/>
      <dgm:spPr/>
      <dgm:t>
        <a:bodyPr/>
        <a:lstStyle/>
        <a:p>
          <a:endParaRPr lang="en-GB"/>
        </a:p>
      </dgm:t>
    </dgm:pt>
    <dgm:pt modelId="{4C17DECD-D76D-47FE-AA94-3F9F51597711}" type="pres">
      <dgm:prSet presAssocID="{CA15C7A2-62F7-467C-8D06-DBA111EEBBA8}" presName="connTx" presStyleLbl="parChTrans1D2" presStyleIdx="4" presStyleCnt="5"/>
      <dgm:spPr/>
      <dgm:t>
        <a:bodyPr/>
        <a:lstStyle/>
        <a:p>
          <a:endParaRPr lang="en-GB"/>
        </a:p>
      </dgm:t>
    </dgm:pt>
    <dgm:pt modelId="{E384002C-1462-475C-AD2A-A13152FA3D7B}" type="pres">
      <dgm:prSet presAssocID="{D1E09D3A-A8FD-42E7-9845-60F0DFD2F49D}" presName="node" presStyleLbl="node1" presStyleIdx="4" presStyleCnt="5">
        <dgm:presLayoutVars>
          <dgm:bulletEnabled val="1"/>
        </dgm:presLayoutVars>
      </dgm:prSet>
      <dgm:spPr/>
      <dgm:t>
        <a:bodyPr/>
        <a:lstStyle/>
        <a:p>
          <a:endParaRPr lang="en-GB"/>
        </a:p>
      </dgm:t>
    </dgm:pt>
  </dgm:ptLst>
  <dgm:cxnLst>
    <dgm:cxn modelId="{0954D017-285F-42D6-AE0B-4EFBDF570F66}" type="presOf" srcId="{95CFB59C-9A5F-44D1-89BC-71B833B65D37}" destId="{79DD61AC-FF6E-4065-B59A-781D48A71F23}" srcOrd="0" destOrd="0" presId="urn:microsoft.com/office/officeart/2005/8/layout/radial1"/>
    <dgm:cxn modelId="{9424A072-51DB-4A5F-8DE4-90220B25410E}" type="presOf" srcId="{95CFB59C-9A5F-44D1-89BC-71B833B65D37}" destId="{8E3AA4C7-A831-4050-A1A5-35428DAED25B}" srcOrd="1" destOrd="0" presId="urn:microsoft.com/office/officeart/2005/8/layout/radial1"/>
    <dgm:cxn modelId="{6A5E379D-E9AB-44DF-87FD-1B4EB399C54D}" srcId="{92BD5ED1-3C8A-494D-8A63-CBC526FAF4A2}" destId="{A346FB6A-CBFE-46B0-9034-48E5D35ABEF4}" srcOrd="3" destOrd="0" parTransId="{3C3B8D52-08F4-4B54-9D7C-6CE4BFABA33A}" sibTransId="{8DF9C351-E1CE-4371-896C-86CF0F34DF88}"/>
    <dgm:cxn modelId="{8D90259F-A302-4A7B-8A80-3C708A194CAF}" type="presOf" srcId="{D1E09D3A-A8FD-42E7-9845-60F0DFD2F49D}" destId="{E384002C-1462-475C-AD2A-A13152FA3D7B}" srcOrd="0" destOrd="0" presId="urn:microsoft.com/office/officeart/2005/8/layout/radial1"/>
    <dgm:cxn modelId="{C7824E4B-EDEF-4173-866B-303E1F3DE98E}" srcId="{92BD5ED1-3C8A-494D-8A63-CBC526FAF4A2}" destId="{99EA5621-87B5-4B9F-944C-736C64C4B786}" srcOrd="1" destOrd="0" parTransId="{2205E5F5-894E-47C9-8534-58453DDE134C}" sibTransId="{005DA5E2-ABA1-430A-8695-450A94E35258}"/>
    <dgm:cxn modelId="{D26B1FA3-FCA8-4490-B89D-661CFF69F352}" type="presOf" srcId="{3C3B8D52-08F4-4B54-9D7C-6CE4BFABA33A}" destId="{804233FC-9A7E-4EAD-85ED-1CE68DC3B2F8}" srcOrd="0" destOrd="0" presId="urn:microsoft.com/office/officeart/2005/8/layout/radial1"/>
    <dgm:cxn modelId="{A21B9751-137D-49CA-957D-1523C96F336A}" type="presOf" srcId="{E593C8E3-78FA-4635-BC22-6D98B258895F}" destId="{2229DEEA-CF57-45D3-AD28-15B93A8A22DA}" srcOrd="0" destOrd="0" presId="urn:microsoft.com/office/officeart/2005/8/layout/radial1"/>
    <dgm:cxn modelId="{7C2C3724-CE9A-4903-AE66-38CA1AAF4DF8}" srcId="{92BD5ED1-3C8A-494D-8A63-CBC526FAF4A2}" destId="{ACEFAE7A-121D-4987-BD30-FC7F8E3E97B5}" srcOrd="2" destOrd="0" parTransId="{9069E41D-80D9-4E26-93D1-3276C89B6567}" sibTransId="{612949E2-FDA3-486E-B80F-ADE84A24299D}"/>
    <dgm:cxn modelId="{CA744186-EEBC-49EF-ADE7-011DFB1ADEFC}" type="presOf" srcId="{CA15C7A2-62F7-467C-8D06-DBA111EEBBA8}" destId="{4C17DECD-D76D-47FE-AA94-3F9F51597711}" srcOrd="1" destOrd="0" presId="urn:microsoft.com/office/officeart/2005/8/layout/radial1"/>
    <dgm:cxn modelId="{CE7FE9F5-F973-4AC7-8BA0-FB1078CFC99F}" type="presOf" srcId="{2D29C0C6-A3E4-431D-9253-339A757F003A}" destId="{4B7CA8DF-37FD-4F54-93A4-670841AD3803}" srcOrd="0" destOrd="0" presId="urn:microsoft.com/office/officeart/2005/8/layout/radial1"/>
    <dgm:cxn modelId="{4988C719-9A83-4E4D-94F3-6203806F0F8F}" srcId="{92BD5ED1-3C8A-494D-8A63-CBC526FAF4A2}" destId="{D1E09D3A-A8FD-42E7-9845-60F0DFD2F49D}" srcOrd="4" destOrd="0" parTransId="{CA15C7A2-62F7-467C-8D06-DBA111EEBBA8}" sibTransId="{ACE43695-F056-4DE6-8F63-26D48C125544}"/>
    <dgm:cxn modelId="{919ACFF6-0B8C-4CDA-B73D-AA0A9AAA438D}" type="presOf" srcId="{CA15C7A2-62F7-467C-8D06-DBA111EEBBA8}" destId="{7A43FB6D-E896-47AC-A9FF-03F1ACFA8EBE}" srcOrd="0" destOrd="0" presId="urn:microsoft.com/office/officeart/2005/8/layout/radial1"/>
    <dgm:cxn modelId="{FCAC64AD-80BB-404F-8696-E10DA02F2AFC}" srcId="{E593C8E3-78FA-4635-BC22-6D98B258895F}" destId="{92BD5ED1-3C8A-494D-8A63-CBC526FAF4A2}" srcOrd="0" destOrd="0" parTransId="{1CB4A55F-2721-4C54-89A2-74D6D6C38E8B}" sibTransId="{4A91F8D1-2560-4D0D-BB24-1E0856C37B06}"/>
    <dgm:cxn modelId="{AA71EAED-BD41-4049-BCDA-C3436F4F4C56}" type="presOf" srcId="{9069E41D-80D9-4E26-93D1-3276C89B6567}" destId="{EC51DA80-3A6C-478C-A21F-056C8256709B}" srcOrd="0" destOrd="0" presId="urn:microsoft.com/office/officeart/2005/8/layout/radial1"/>
    <dgm:cxn modelId="{18DE9287-CAFE-42F5-A48B-2D69A8B66A27}" type="presOf" srcId="{99EA5621-87B5-4B9F-944C-736C64C4B786}" destId="{9C9AD47C-3FD9-4D70-8633-20C70208745C}" srcOrd="0" destOrd="0" presId="urn:microsoft.com/office/officeart/2005/8/layout/radial1"/>
    <dgm:cxn modelId="{F329659E-51D4-45FF-9D2C-62D658D2BAE7}" type="presOf" srcId="{2205E5F5-894E-47C9-8534-58453DDE134C}" destId="{276C4FEC-3F7D-4D24-9D0A-18E3FB4FC048}" srcOrd="0" destOrd="0" presId="urn:microsoft.com/office/officeart/2005/8/layout/radial1"/>
    <dgm:cxn modelId="{5CCFA257-4718-4413-9B17-58C8BC16B195}" srcId="{92BD5ED1-3C8A-494D-8A63-CBC526FAF4A2}" destId="{2D29C0C6-A3E4-431D-9253-339A757F003A}" srcOrd="0" destOrd="0" parTransId="{95CFB59C-9A5F-44D1-89BC-71B833B65D37}" sibTransId="{CC959396-CDFC-4408-B466-7CB82A84B233}"/>
    <dgm:cxn modelId="{EBA5D1F7-6673-4D14-8992-BB39DB129481}" type="presOf" srcId="{ACEFAE7A-121D-4987-BD30-FC7F8E3E97B5}" destId="{913E1966-C033-4757-9A4F-903AE236FC35}" srcOrd="0" destOrd="0" presId="urn:microsoft.com/office/officeart/2005/8/layout/radial1"/>
    <dgm:cxn modelId="{13E8C1F2-25AA-4F5D-8B53-5C3E924ED10B}" type="presOf" srcId="{A346FB6A-CBFE-46B0-9034-48E5D35ABEF4}" destId="{98D7BF10-E2AF-4380-99B1-EE894E2455C1}" srcOrd="0" destOrd="0" presId="urn:microsoft.com/office/officeart/2005/8/layout/radial1"/>
    <dgm:cxn modelId="{164B28CC-3CEE-44A4-8C9E-E1C7C279D94A}" type="presOf" srcId="{3C3B8D52-08F4-4B54-9D7C-6CE4BFABA33A}" destId="{FE964DAC-07B6-48EF-BB44-30FD9ED94F0A}" srcOrd="1" destOrd="0" presId="urn:microsoft.com/office/officeart/2005/8/layout/radial1"/>
    <dgm:cxn modelId="{F5465F90-13F2-4C8D-BEE3-4C7178F50E0C}" type="presOf" srcId="{92BD5ED1-3C8A-494D-8A63-CBC526FAF4A2}" destId="{8B3E34B9-EAF1-434E-A13A-9C5DDE13E6A3}" srcOrd="0" destOrd="0" presId="urn:microsoft.com/office/officeart/2005/8/layout/radial1"/>
    <dgm:cxn modelId="{5C08C38E-97EC-4DB6-BEAE-D28197194845}" type="presOf" srcId="{2205E5F5-894E-47C9-8534-58453DDE134C}" destId="{2CC9FFF0-74C0-405D-AD52-59B3C5B64060}" srcOrd="1" destOrd="0" presId="urn:microsoft.com/office/officeart/2005/8/layout/radial1"/>
    <dgm:cxn modelId="{9C5B7073-D644-46D3-8645-9D5DE6E3E625}" type="presOf" srcId="{9069E41D-80D9-4E26-93D1-3276C89B6567}" destId="{096A9E47-3E69-49DB-8176-26965EB99606}" srcOrd="1" destOrd="0" presId="urn:microsoft.com/office/officeart/2005/8/layout/radial1"/>
    <dgm:cxn modelId="{D45AD4D0-D061-452B-9C9B-86C0C7F86020}" type="presParOf" srcId="{2229DEEA-CF57-45D3-AD28-15B93A8A22DA}" destId="{8B3E34B9-EAF1-434E-A13A-9C5DDE13E6A3}" srcOrd="0" destOrd="0" presId="urn:microsoft.com/office/officeart/2005/8/layout/radial1"/>
    <dgm:cxn modelId="{78FDD386-2374-4277-B2AE-6ED9CBD4C8E8}" type="presParOf" srcId="{2229DEEA-CF57-45D3-AD28-15B93A8A22DA}" destId="{79DD61AC-FF6E-4065-B59A-781D48A71F23}" srcOrd="1" destOrd="0" presId="urn:microsoft.com/office/officeart/2005/8/layout/radial1"/>
    <dgm:cxn modelId="{1A41CE21-5611-4138-BBFC-5259D3E4D24A}" type="presParOf" srcId="{79DD61AC-FF6E-4065-B59A-781D48A71F23}" destId="{8E3AA4C7-A831-4050-A1A5-35428DAED25B}" srcOrd="0" destOrd="0" presId="urn:microsoft.com/office/officeart/2005/8/layout/radial1"/>
    <dgm:cxn modelId="{D48C9F13-0071-4574-A02F-9A3E1EBD947F}" type="presParOf" srcId="{2229DEEA-CF57-45D3-AD28-15B93A8A22DA}" destId="{4B7CA8DF-37FD-4F54-93A4-670841AD3803}" srcOrd="2" destOrd="0" presId="urn:microsoft.com/office/officeart/2005/8/layout/radial1"/>
    <dgm:cxn modelId="{5138041A-F10B-49CA-8A79-42B6B8503B03}" type="presParOf" srcId="{2229DEEA-CF57-45D3-AD28-15B93A8A22DA}" destId="{276C4FEC-3F7D-4D24-9D0A-18E3FB4FC048}" srcOrd="3" destOrd="0" presId="urn:microsoft.com/office/officeart/2005/8/layout/radial1"/>
    <dgm:cxn modelId="{0456892F-817C-422E-8481-41CB00D5EB92}" type="presParOf" srcId="{276C4FEC-3F7D-4D24-9D0A-18E3FB4FC048}" destId="{2CC9FFF0-74C0-405D-AD52-59B3C5B64060}" srcOrd="0" destOrd="0" presId="urn:microsoft.com/office/officeart/2005/8/layout/radial1"/>
    <dgm:cxn modelId="{4F682B99-13ED-4898-ADBC-675176DFD088}" type="presParOf" srcId="{2229DEEA-CF57-45D3-AD28-15B93A8A22DA}" destId="{9C9AD47C-3FD9-4D70-8633-20C70208745C}" srcOrd="4" destOrd="0" presId="urn:microsoft.com/office/officeart/2005/8/layout/radial1"/>
    <dgm:cxn modelId="{AACCB3DF-058A-41C6-A00B-B280AA445BAF}" type="presParOf" srcId="{2229DEEA-CF57-45D3-AD28-15B93A8A22DA}" destId="{EC51DA80-3A6C-478C-A21F-056C8256709B}" srcOrd="5" destOrd="0" presId="urn:microsoft.com/office/officeart/2005/8/layout/radial1"/>
    <dgm:cxn modelId="{1D14C8F3-3BE6-454A-9C08-8B55D33B401B}" type="presParOf" srcId="{EC51DA80-3A6C-478C-A21F-056C8256709B}" destId="{096A9E47-3E69-49DB-8176-26965EB99606}" srcOrd="0" destOrd="0" presId="urn:microsoft.com/office/officeart/2005/8/layout/radial1"/>
    <dgm:cxn modelId="{5C76D33C-15C8-47DF-96F8-5899131BCC80}" type="presParOf" srcId="{2229DEEA-CF57-45D3-AD28-15B93A8A22DA}" destId="{913E1966-C033-4757-9A4F-903AE236FC35}" srcOrd="6" destOrd="0" presId="urn:microsoft.com/office/officeart/2005/8/layout/radial1"/>
    <dgm:cxn modelId="{22A08FFD-538E-4405-B4E5-44DB52E18270}" type="presParOf" srcId="{2229DEEA-CF57-45D3-AD28-15B93A8A22DA}" destId="{804233FC-9A7E-4EAD-85ED-1CE68DC3B2F8}" srcOrd="7" destOrd="0" presId="urn:microsoft.com/office/officeart/2005/8/layout/radial1"/>
    <dgm:cxn modelId="{FBB3C87F-81AB-4018-BDBB-BC1B791A3AA5}" type="presParOf" srcId="{804233FC-9A7E-4EAD-85ED-1CE68DC3B2F8}" destId="{FE964DAC-07B6-48EF-BB44-30FD9ED94F0A}" srcOrd="0" destOrd="0" presId="urn:microsoft.com/office/officeart/2005/8/layout/radial1"/>
    <dgm:cxn modelId="{4504D2CD-5295-4DB4-849A-DF7C2DE5B35A}" type="presParOf" srcId="{2229DEEA-CF57-45D3-AD28-15B93A8A22DA}" destId="{98D7BF10-E2AF-4380-99B1-EE894E2455C1}" srcOrd="8" destOrd="0" presId="urn:microsoft.com/office/officeart/2005/8/layout/radial1"/>
    <dgm:cxn modelId="{57351619-2C49-4567-9408-2CF64A7CE7C3}" type="presParOf" srcId="{2229DEEA-CF57-45D3-AD28-15B93A8A22DA}" destId="{7A43FB6D-E896-47AC-A9FF-03F1ACFA8EBE}" srcOrd="9" destOrd="0" presId="urn:microsoft.com/office/officeart/2005/8/layout/radial1"/>
    <dgm:cxn modelId="{7C4234D4-1385-49BE-967D-E525373F796D}" type="presParOf" srcId="{7A43FB6D-E896-47AC-A9FF-03F1ACFA8EBE}" destId="{4C17DECD-D76D-47FE-AA94-3F9F51597711}" srcOrd="0" destOrd="0" presId="urn:microsoft.com/office/officeart/2005/8/layout/radial1"/>
    <dgm:cxn modelId="{21FD4ED6-04EE-46D7-AB96-4868DC4893C6}" type="presParOf" srcId="{2229DEEA-CF57-45D3-AD28-15B93A8A22DA}" destId="{E384002C-1462-475C-AD2A-A13152FA3D7B}" srcOrd="1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2BFDB0-5B44-4FEC-8F3A-6349C35B7DBE}" type="doc">
      <dgm:prSet loTypeId="urn:microsoft.com/office/officeart/2005/8/layout/default#2" loCatId="list" qsTypeId="urn:microsoft.com/office/officeart/2005/8/quickstyle/simple3" qsCatId="simple" csTypeId="urn:microsoft.com/office/officeart/2005/8/colors/accent1_2" csCatId="accent1" phldr="1"/>
      <dgm:spPr/>
      <dgm:t>
        <a:bodyPr/>
        <a:lstStyle/>
        <a:p>
          <a:endParaRPr lang="en-GB"/>
        </a:p>
      </dgm:t>
    </dgm:pt>
    <dgm:pt modelId="{544096C4-D5B8-43CF-8AA9-220A65AC295D}">
      <dgm:prSet/>
      <dgm:spPr/>
      <dgm:t>
        <a:bodyPr/>
        <a:lstStyle/>
        <a:p>
          <a:pPr rtl="0"/>
          <a:r>
            <a:rPr lang="en-US" dirty="0"/>
            <a:t>Aggregate measures alone do not lead to predictions about future performance or insights to explain past variations</a:t>
          </a:r>
          <a:endParaRPr lang="en-GB" dirty="0"/>
        </a:p>
      </dgm:t>
    </dgm:pt>
    <dgm:pt modelId="{648B5BE7-AB3F-46D4-9979-606DAD8A56B5}" type="parTrans" cxnId="{2AE1A8F1-188B-423E-99DC-3E7D5A6F828E}">
      <dgm:prSet/>
      <dgm:spPr/>
      <dgm:t>
        <a:bodyPr/>
        <a:lstStyle/>
        <a:p>
          <a:endParaRPr lang="en-GB"/>
        </a:p>
      </dgm:t>
    </dgm:pt>
    <dgm:pt modelId="{274238D6-E650-4217-B5B9-9F36113D3A0D}" type="sibTrans" cxnId="{2AE1A8F1-188B-423E-99DC-3E7D5A6F828E}">
      <dgm:prSet/>
      <dgm:spPr/>
      <dgm:t>
        <a:bodyPr/>
        <a:lstStyle/>
        <a:p>
          <a:endParaRPr lang="en-GB"/>
        </a:p>
      </dgm:t>
    </dgm:pt>
    <dgm:pt modelId="{85C7E570-3771-4134-9FF1-1BCE35C539C6}">
      <dgm:prSet/>
      <dgm:spPr/>
      <dgm:t>
        <a:bodyPr/>
        <a:lstStyle/>
        <a:p>
          <a:pPr rtl="0"/>
          <a:r>
            <a:rPr lang="en-US" dirty="0"/>
            <a:t>Looking at data over time allows us to make informed predictions, and  understand the impact of changes on our measures so we can take appropriate action </a:t>
          </a:r>
          <a:endParaRPr lang="en-GB" dirty="0"/>
        </a:p>
      </dgm:t>
    </dgm:pt>
    <dgm:pt modelId="{1D78D95C-8C99-4007-8579-38D23848BE31}" type="parTrans" cxnId="{AAE4DBB6-6D47-4762-B608-4636656C1D9B}">
      <dgm:prSet/>
      <dgm:spPr/>
      <dgm:t>
        <a:bodyPr/>
        <a:lstStyle/>
        <a:p>
          <a:endParaRPr lang="en-GB"/>
        </a:p>
      </dgm:t>
    </dgm:pt>
    <dgm:pt modelId="{B69E0004-58BB-4FC2-90AA-547E44170CF8}" type="sibTrans" cxnId="{AAE4DBB6-6D47-4762-B608-4636656C1D9B}">
      <dgm:prSet/>
      <dgm:spPr/>
      <dgm:t>
        <a:bodyPr/>
        <a:lstStyle/>
        <a:p>
          <a:endParaRPr lang="en-GB"/>
        </a:p>
      </dgm:t>
    </dgm:pt>
    <dgm:pt modelId="{5F5048E3-7142-4B8B-B9D8-E65849A7D727}" type="pres">
      <dgm:prSet presAssocID="{282BFDB0-5B44-4FEC-8F3A-6349C35B7DBE}" presName="diagram" presStyleCnt="0">
        <dgm:presLayoutVars>
          <dgm:dir/>
          <dgm:resizeHandles val="exact"/>
        </dgm:presLayoutVars>
      </dgm:prSet>
      <dgm:spPr/>
      <dgm:t>
        <a:bodyPr/>
        <a:lstStyle/>
        <a:p>
          <a:endParaRPr lang="en-GB"/>
        </a:p>
      </dgm:t>
    </dgm:pt>
    <dgm:pt modelId="{C099CB6B-6425-494E-A11A-1FAB837140C8}" type="pres">
      <dgm:prSet presAssocID="{544096C4-D5B8-43CF-8AA9-220A65AC295D}" presName="node" presStyleLbl="node1" presStyleIdx="0" presStyleCnt="2" custScaleX="81400" custScaleY="125459" custLinFactNeighborX="3200" custLinFactNeighborY="0">
        <dgm:presLayoutVars>
          <dgm:bulletEnabled val="1"/>
        </dgm:presLayoutVars>
      </dgm:prSet>
      <dgm:spPr/>
      <dgm:t>
        <a:bodyPr/>
        <a:lstStyle/>
        <a:p>
          <a:endParaRPr lang="en-GB"/>
        </a:p>
      </dgm:t>
    </dgm:pt>
    <dgm:pt modelId="{799A384B-1D56-4874-BA9D-E28D4533C3D9}" type="pres">
      <dgm:prSet presAssocID="{274238D6-E650-4217-B5B9-9F36113D3A0D}" presName="sibTrans" presStyleCnt="0"/>
      <dgm:spPr/>
    </dgm:pt>
    <dgm:pt modelId="{685EB1B4-6AD0-45F4-ABDC-108DEEAB3F1C}" type="pres">
      <dgm:prSet presAssocID="{85C7E570-3771-4134-9FF1-1BCE35C539C6}" presName="node" presStyleLbl="node1" presStyleIdx="1" presStyleCnt="2" custScaleX="86371" custScaleY="127205" custLinFactNeighborX="-112" custLinFactNeighborY="873">
        <dgm:presLayoutVars>
          <dgm:bulletEnabled val="1"/>
        </dgm:presLayoutVars>
      </dgm:prSet>
      <dgm:spPr/>
      <dgm:t>
        <a:bodyPr/>
        <a:lstStyle/>
        <a:p>
          <a:endParaRPr lang="en-GB"/>
        </a:p>
      </dgm:t>
    </dgm:pt>
  </dgm:ptLst>
  <dgm:cxnLst>
    <dgm:cxn modelId="{B96217EA-0F28-48F7-983D-AE10C34E23AF}" type="presOf" srcId="{544096C4-D5B8-43CF-8AA9-220A65AC295D}" destId="{C099CB6B-6425-494E-A11A-1FAB837140C8}" srcOrd="0" destOrd="0" presId="urn:microsoft.com/office/officeart/2005/8/layout/default#2"/>
    <dgm:cxn modelId="{AAE4DBB6-6D47-4762-B608-4636656C1D9B}" srcId="{282BFDB0-5B44-4FEC-8F3A-6349C35B7DBE}" destId="{85C7E570-3771-4134-9FF1-1BCE35C539C6}" srcOrd="1" destOrd="0" parTransId="{1D78D95C-8C99-4007-8579-38D23848BE31}" sibTransId="{B69E0004-58BB-4FC2-90AA-547E44170CF8}"/>
    <dgm:cxn modelId="{B0B4B6E7-5A32-44DE-9DD9-FE6AE800C1A7}" type="presOf" srcId="{85C7E570-3771-4134-9FF1-1BCE35C539C6}" destId="{685EB1B4-6AD0-45F4-ABDC-108DEEAB3F1C}" srcOrd="0" destOrd="0" presId="urn:microsoft.com/office/officeart/2005/8/layout/default#2"/>
    <dgm:cxn modelId="{2AE1A8F1-188B-423E-99DC-3E7D5A6F828E}" srcId="{282BFDB0-5B44-4FEC-8F3A-6349C35B7DBE}" destId="{544096C4-D5B8-43CF-8AA9-220A65AC295D}" srcOrd="0" destOrd="0" parTransId="{648B5BE7-AB3F-46D4-9979-606DAD8A56B5}" sibTransId="{274238D6-E650-4217-B5B9-9F36113D3A0D}"/>
    <dgm:cxn modelId="{76374832-05AA-4628-9750-0C1A016D3EA1}" type="presOf" srcId="{282BFDB0-5B44-4FEC-8F3A-6349C35B7DBE}" destId="{5F5048E3-7142-4B8B-B9D8-E65849A7D727}" srcOrd="0" destOrd="0" presId="urn:microsoft.com/office/officeart/2005/8/layout/default#2"/>
    <dgm:cxn modelId="{743DA3BA-20FF-443C-9BDE-D9F551C867A4}" type="presParOf" srcId="{5F5048E3-7142-4B8B-B9D8-E65849A7D727}" destId="{C099CB6B-6425-494E-A11A-1FAB837140C8}" srcOrd="0" destOrd="0" presId="urn:microsoft.com/office/officeart/2005/8/layout/default#2"/>
    <dgm:cxn modelId="{9F0856B7-B4AF-4309-AF92-064AB62FA146}" type="presParOf" srcId="{5F5048E3-7142-4B8B-B9D8-E65849A7D727}" destId="{799A384B-1D56-4874-BA9D-E28D4533C3D9}" srcOrd="1" destOrd="0" presId="urn:microsoft.com/office/officeart/2005/8/layout/default#2"/>
    <dgm:cxn modelId="{93BD7D0A-ABDD-44DF-A00F-21CE20702E64}" type="presParOf" srcId="{5F5048E3-7142-4B8B-B9D8-E65849A7D727}" destId="{685EB1B4-6AD0-45F4-ABDC-108DEEAB3F1C}" srcOrd="2" destOrd="0" presId="urn:microsoft.com/office/officeart/2005/8/layout/defaul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EF621F5-0A2C-4135-8FE6-B25EA5691A65}" type="doc">
      <dgm:prSet loTypeId="urn:microsoft.com/office/officeart/2005/8/layout/default#1" loCatId="list" qsTypeId="urn:microsoft.com/office/officeart/2005/8/quickstyle/simple5" qsCatId="simple" csTypeId="urn:microsoft.com/office/officeart/2005/8/colors/colorful1#3" csCatId="colorful" phldr="1"/>
      <dgm:spPr/>
      <dgm:t>
        <a:bodyPr/>
        <a:lstStyle/>
        <a:p>
          <a:endParaRPr lang="en-GB"/>
        </a:p>
      </dgm:t>
    </dgm:pt>
    <dgm:pt modelId="{5BA74248-8062-46EE-8523-6F477676B71B}">
      <dgm:prSet custT="1"/>
      <dgm:spPr/>
      <dgm:t>
        <a:bodyPr/>
        <a:lstStyle/>
        <a:p>
          <a:pPr rtl="0"/>
          <a:r>
            <a:rPr lang="en-US" sz="2800" b="1" dirty="0"/>
            <a:t>To understand what needs improved</a:t>
          </a:r>
          <a:endParaRPr lang="en-GB" sz="2800" b="1" dirty="0"/>
        </a:p>
      </dgm:t>
    </dgm:pt>
    <dgm:pt modelId="{F9B1D919-C875-4C76-B6E8-B8F019FC31F7}" type="parTrans" cxnId="{F822C90A-0896-491A-A39D-EF3585933F2A}">
      <dgm:prSet/>
      <dgm:spPr/>
      <dgm:t>
        <a:bodyPr/>
        <a:lstStyle/>
        <a:p>
          <a:endParaRPr lang="en-GB" sz="2000" b="1"/>
        </a:p>
      </dgm:t>
    </dgm:pt>
    <dgm:pt modelId="{6F155037-BCF6-4B93-881C-C8CFD2C6898E}" type="sibTrans" cxnId="{F822C90A-0896-491A-A39D-EF3585933F2A}">
      <dgm:prSet/>
      <dgm:spPr/>
      <dgm:t>
        <a:bodyPr/>
        <a:lstStyle/>
        <a:p>
          <a:endParaRPr lang="en-GB" sz="2000" b="1"/>
        </a:p>
      </dgm:t>
    </dgm:pt>
    <dgm:pt modelId="{41421C35-D9ED-4643-BF12-DE16D3AD7126}">
      <dgm:prSet custT="1"/>
      <dgm:spPr/>
      <dgm:t>
        <a:bodyPr/>
        <a:lstStyle/>
        <a:p>
          <a:pPr rtl="0"/>
          <a:r>
            <a:rPr lang="en-US" sz="2800" b="1" dirty="0"/>
            <a:t>To understand variation</a:t>
          </a:r>
          <a:endParaRPr lang="en-GB" sz="2800" b="1" dirty="0"/>
        </a:p>
      </dgm:t>
    </dgm:pt>
    <dgm:pt modelId="{618AA158-21DF-4C3C-A565-8041BFEC7C32}" type="parTrans" cxnId="{119A65C5-D571-4D79-B600-6C6A325FF252}">
      <dgm:prSet/>
      <dgm:spPr/>
      <dgm:t>
        <a:bodyPr/>
        <a:lstStyle/>
        <a:p>
          <a:endParaRPr lang="en-GB" sz="2000" b="1"/>
        </a:p>
      </dgm:t>
    </dgm:pt>
    <dgm:pt modelId="{FF29147D-FC91-4990-A1F9-08B33A5D7E5D}" type="sibTrans" cxnId="{119A65C5-D571-4D79-B600-6C6A325FF252}">
      <dgm:prSet/>
      <dgm:spPr/>
      <dgm:t>
        <a:bodyPr/>
        <a:lstStyle/>
        <a:p>
          <a:endParaRPr lang="en-GB" sz="2000" b="1"/>
        </a:p>
      </dgm:t>
    </dgm:pt>
    <dgm:pt modelId="{99D2883D-3779-4CE4-B2C4-D89A936685D3}">
      <dgm:prSet custT="1"/>
      <dgm:spPr/>
      <dgm:t>
        <a:bodyPr/>
        <a:lstStyle/>
        <a:p>
          <a:pPr rtl="0"/>
          <a:r>
            <a:rPr lang="en-US" sz="2800" b="1" dirty="0"/>
            <a:t>For testing changes</a:t>
          </a:r>
          <a:endParaRPr lang="en-GB" sz="2800" b="1" dirty="0"/>
        </a:p>
      </dgm:t>
    </dgm:pt>
    <dgm:pt modelId="{2D1F9B1E-664A-4F28-8684-AF3C4705AA64}" type="parTrans" cxnId="{4FC3E2A8-B80B-443A-9564-D2A1C4842C41}">
      <dgm:prSet/>
      <dgm:spPr/>
      <dgm:t>
        <a:bodyPr/>
        <a:lstStyle/>
        <a:p>
          <a:endParaRPr lang="en-GB" sz="2000" b="1"/>
        </a:p>
      </dgm:t>
    </dgm:pt>
    <dgm:pt modelId="{8283C1B0-D686-45E8-9673-44427A4AC588}" type="sibTrans" cxnId="{4FC3E2A8-B80B-443A-9564-D2A1C4842C41}">
      <dgm:prSet/>
      <dgm:spPr/>
      <dgm:t>
        <a:bodyPr/>
        <a:lstStyle/>
        <a:p>
          <a:endParaRPr lang="en-GB" sz="2000" b="1"/>
        </a:p>
      </dgm:t>
    </dgm:pt>
    <dgm:pt modelId="{CC2A87A9-37BC-46C0-A2CE-69B331D115B2}">
      <dgm:prSet custT="1"/>
      <dgm:spPr/>
      <dgm:t>
        <a:bodyPr/>
        <a:lstStyle/>
        <a:p>
          <a:pPr rtl="0"/>
          <a:r>
            <a:rPr lang="en-US" sz="2800" b="1" dirty="0"/>
            <a:t>For monitoring progress</a:t>
          </a:r>
          <a:endParaRPr lang="en-GB" sz="2800" b="1" dirty="0"/>
        </a:p>
      </dgm:t>
    </dgm:pt>
    <dgm:pt modelId="{1E2EF7FE-54BE-4E2F-B944-A477EDE137B3}" type="parTrans" cxnId="{BF3F3493-1C42-4EC3-BDC0-7366AA488FC3}">
      <dgm:prSet/>
      <dgm:spPr/>
      <dgm:t>
        <a:bodyPr/>
        <a:lstStyle/>
        <a:p>
          <a:endParaRPr lang="en-GB" sz="2000" b="1"/>
        </a:p>
      </dgm:t>
    </dgm:pt>
    <dgm:pt modelId="{179E3DAB-7D1B-43D7-BE48-744C9E020FD0}" type="sibTrans" cxnId="{BF3F3493-1C42-4EC3-BDC0-7366AA488FC3}">
      <dgm:prSet/>
      <dgm:spPr/>
      <dgm:t>
        <a:bodyPr/>
        <a:lstStyle/>
        <a:p>
          <a:endParaRPr lang="en-GB" sz="2000" b="1"/>
        </a:p>
      </dgm:t>
    </dgm:pt>
    <dgm:pt modelId="{183A2678-25D5-4EA8-B82B-8CBF88CC5E60}">
      <dgm:prSet custT="1"/>
      <dgm:spPr/>
      <dgm:t>
        <a:bodyPr/>
        <a:lstStyle/>
        <a:p>
          <a:pPr rtl="0"/>
          <a:r>
            <a:rPr lang="en-US" sz="2800" b="1" dirty="0"/>
            <a:t>To tell the story of your improvement journey</a:t>
          </a:r>
          <a:endParaRPr lang="en-GB" sz="2800" b="1" dirty="0"/>
        </a:p>
      </dgm:t>
    </dgm:pt>
    <dgm:pt modelId="{6A574382-551E-4E76-90CD-E40BCE082B49}" type="parTrans" cxnId="{BF6665A6-1E4C-47A7-9454-DDC3946C79E8}">
      <dgm:prSet/>
      <dgm:spPr/>
      <dgm:t>
        <a:bodyPr/>
        <a:lstStyle/>
        <a:p>
          <a:endParaRPr lang="en-GB" sz="2000" b="1"/>
        </a:p>
      </dgm:t>
    </dgm:pt>
    <dgm:pt modelId="{DE34DCD3-86B0-411B-9DF7-EFC98A60A3FA}" type="sibTrans" cxnId="{BF6665A6-1E4C-47A7-9454-DDC3946C79E8}">
      <dgm:prSet/>
      <dgm:spPr/>
      <dgm:t>
        <a:bodyPr/>
        <a:lstStyle/>
        <a:p>
          <a:endParaRPr lang="en-GB" sz="2000" b="1"/>
        </a:p>
      </dgm:t>
    </dgm:pt>
    <dgm:pt modelId="{DC4CFA92-CEB2-4F71-9D41-4C7AA6909D6B}" type="pres">
      <dgm:prSet presAssocID="{2EF621F5-0A2C-4135-8FE6-B25EA5691A65}" presName="diagram" presStyleCnt="0">
        <dgm:presLayoutVars>
          <dgm:dir/>
          <dgm:resizeHandles val="exact"/>
        </dgm:presLayoutVars>
      </dgm:prSet>
      <dgm:spPr/>
      <dgm:t>
        <a:bodyPr/>
        <a:lstStyle/>
        <a:p>
          <a:endParaRPr lang="en-GB"/>
        </a:p>
      </dgm:t>
    </dgm:pt>
    <dgm:pt modelId="{E1EAF22E-06B4-47D8-9E7F-72CAADDC12BA}" type="pres">
      <dgm:prSet presAssocID="{5BA74248-8062-46EE-8523-6F477676B71B}" presName="node" presStyleLbl="node1" presStyleIdx="0" presStyleCnt="5">
        <dgm:presLayoutVars>
          <dgm:bulletEnabled val="1"/>
        </dgm:presLayoutVars>
      </dgm:prSet>
      <dgm:spPr/>
      <dgm:t>
        <a:bodyPr/>
        <a:lstStyle/>
        <a:p>
          <a:endParaRPr lang="en-GB"/>
        </a:p>
      </dgm:t>
    </dgm:pt>
    <dgm:pt modelId="{7DFF06D1-7422-4437-A4DD-7B56EDDD0B08}" type="pres">
      <dgm:prSet presAssocID="{6F155037-BCF6-4B93-881C-C8CFD2C6898E}" presName="sibTrans" presStyleCnt="0"/>
      <dgm:spPr/>
    </dgm:pt>
    <dgm:pt modelId="{8222E51C-0598-44D2-8E61-56D5A0281C51}" type="pres">
      <dgm:prSet presAssocID="{41421C35-D9ED-4643-BF12-DE16D3AD7126}" presName="node" presStyleLbl="node1" presStyleIdx="1" presStyleCnt="5">
        <dgm:presLayoutVars>
          <dgm:bulletEnabled val="1"/>
        </dgm:presLayoutVars>
      </dgm:prSet>
      <dgm:spPr/>
      <dgm:t>
        <a:bodyPr/>
        <a:lstStyle/>
        <a:p>
          <a:endParaRPr lang="en-GB"/>
        </a:p>
      </dgm:t>
    </dgm:pt>
    <dgm:pt modelId="{2FE62C4B-9768-4679-8458-7278AC67CC51}" type="pres">
      <dgm:prSet presAssocID="{FF29147D-FC91-4990-A1F9-08B33A5D7E5D}" presName="sibTrans" presStyleCnt="0"/>
      <dgm:spPr/>
    </dgm:pt>
    <dgm:pt modelId="{982FADA7-B42A-45DF-820F-BBCE29A7356B}" type="pres">
      <dgm:prSet presAssocID="{99D2883D-3779-4CE4-B2C4-D89A936685D3}" presName="node" presStyleLbl="node1" presStyleIdx="2" presStyleCnt="5">
        <dgm:presLayoutVars>
          <dgm:bulletEnabled val="1"/>
        </dgm:presLayoutVars>
      </dgm:prSet>
      <dgm:spPr/>
      <dgm:t>
        <a:bodyPr/>
        <a:lstStyle/>
        <a:p>
          <a:endParaRPr lang="en-GB"/>
        </a:p>
      </dgm:t>
    </dgm:pt>
    <dgm:pt modelId="{766DF7B5-BF38-47B3-A6A7-182FBEC8EB5B}" type="pres">
      <dgm:prSet presAssocID="{8283C1B0-D686-45E8-9673-44427A4AC588}" presName="sibTrans" presStyleCnt="0"/>
      <dgm:spPr/>
    </dgm:pt>
    <dgm:pt modelId="{086A076C-0E4E-4718-AAD5-74F7B0633080}" type="pres">
      <dgm:prSet presAssocID="{CC2A87A9-37BC-46C0-A2CE-69B331D115B2}" presName="node" presStyleLbl="node1" presStyleIdx="3" presStyleCnt="5">
        <dgm:presLayoutVars>
          <dgm:bulletEnabled val="1"/>
        </dgm:presLayoutVars>
      </dgm:prSet>
      <dgm:spPr/>
      <dgm:t>
        <a:bodyPr/>
        <a:lstStyle/>
        <a:p>
          <a:endParaRPr lang="en-GB"/>
        </a:p>
      </dgm:t>
    </dgm:pt>
    <dgm:pt modelId="{CDBC0EDC-3368-4E45-B5F2-2BF84814AA29}" type="pres">
      <dgm:prSet presAssocID="{179E3DAB-7D1B-43D7-BE48-744C9E020FD0}" presName="sibTrans" presStyleCnt="0"/>
      <dgm:spPr/>
    </dgm:pt>
    <dgm:pt modelId="{4162AD1E-B311-42EF-85ED-C858C61F65E2}" type="pres">
      <dgm:prSet presAssocID="{183A2678-25D5-4EA8-B82B-8CBF88CC5E60}" presName="node" presStyleLbl="node1" presStyleIdx="4" presStyleCnt="5">
        <dgm:presLayoutVars>
          <dgm:bulletEnabled val="1"/>
        </dgm:presLayoutVars>
      </dgm:prSet>
      <dgm:spPr/>
      <dgm:t>
        <a:bodyPr/>
        <a:lstStyle/>
        <a:p>
          <a:endParaRPr lang="en-GB"/>
        </a:p>
      </dgm:t>
    </dgm:pt>
  </dgm:ptLst>
  <dgm:cxnLst>
    <dgm:cxn modelId="{119A65C5-D571-4D79-B600-6C6A325FF252}" srcId="{2EF621F5-0A2C-4135-8FE6-B25EA5691A65}" destId="{41421C35-D9ED-4643-BF12-DE16D3AD7126}" srcOrd="1" destOrd="0" parTransId="{618AA158-21DF-4C3C-A565-8041BFEC7C32}" sibTransId="{FF29147D-FC91-4990-A1F9-08B33A5D7E5D}"/>
    <dgm:cxn modelId="{BF6665A6-1E4C-47A7-9454-DDC3946C79E8}" srcId="{2EF621F5-0A2C-4135-8FE6-B25EA5691A65}" destId="{183A2678-25D5-4EA8-B82B-8CBF88CC5E60}" srcOrd="4" destOrd="0" parTransId="{6A574382-551E-4E76-90CD-E40BCE082B49}" sibTransId="{DE34DCD3-86B0-411B-9DF7-EFC98A60A3FA}"/>
    <dgm:cxn modelId="{BF3F3493-1C42-4EC3-BDC0-7366AA488FC3}" srcId="{2EF621F5-0A2C-4135-8FE6-B25EA5691A65}" destId="{CC2A87A9-37BC-46C0-A2CE-69B331D115B2}" srcOrd="3" destOrd="0" parTransId="{1E2EF7FE-54BE-4E2F-B944-A477EDE137B3}" sibTransId="{179E3DAB-7D1B-43D7-BE48-744C9E020FD0}"/>
    <dgm:cxn modelId="{F518D9A2-2B2F-4447-914A-331C8D20F88D}" type="presOf" srcId="{CC2A87A9-37BC-46C0-A2CE-69B331D115B2}" destId="{086A076C-0E4E-4718-AAD5-74F7B0633080}" srcOrd="0" destOrd="0" presId="urn:microsoft.com/office/officeart/2005/8/layout/default#1"/>
    <dgm:cxn modelId="{9B97F878-EE3C-4A9D-AF9B-099368F850FF}" type="presOf" srcId="{41421C35-D9ED-4643-BF12-DE16D3AD7126}" destId="{8222E51C-0598-44D2-8E61-56D5A0281C51}" srcOrd="0" destOrd="0" presId="urn:microsoft.com/office/officeart/2005/8/layout/default#1"/>
    <dgm:cxn modelId="{B2B0C20F-D549-452F-BC24-02EEFB57370A}" type="presOf" srcId="{2EF621F5-0A2C-4135-8FE6-B25EA5691A65}" destId="{DC4CFA92-CEB2-4F71-9D41-4C7AA6909D6B}" srcOrd="0" destOrd="0" presId="urn:microsoft.com/office/officeart/2005/8/layout/default#1"/>
    <dgm:cxn modelId="{256B260C-EEDB-4828-864D-5B3EF4375FC1}" type="presOf" srcId="{183A2678-25D5-4EA8-B82B-8CBF88CC5E60}" destId="{4162AD1E-B311-42EF-85ED-C858C61F65E2}" srcOrd="0" destOrd="0" presId="urn:microsoft.com/office/officeart/2005/8/layout/default#1"/>
    <dgm:cxn modelId="{99B8132D-F487-47A1-9115-A016E1181274}" type="presOf" srcId="{99D2883D-3779-4CE4-B2C4-D89A936685D3}" destId="{982FADA7-B42A-45DF-820F-BBCE29A7356B}" srcOrd="0" destOrd="0" presId="urn:microsoft.com/office/officeart/2005/8/layout/default#1"/>
    <dgm:cxn modelId="{4FC3E2A8-B80B-443A-9564-D2A1C4842C41}" srcId="{2EF621F5-0A2C-4135-8FE6-B25EA5691A65}" destId="{99D2883D-3779-4CE4-B2C4-D89A936685D3}" srcOrd="2" destOrd="0" parTransId="{2D1F9B1E-664A-4F28-8684-AF3C4705AA64}" sibTransId="{8283C1B0-D686-45E8-9673-44427A4AC588}"/>
    <dgm:cxn modelId="{F822C90A-0896-491A-A39D-EF3585933F2A}" srcId="{2EF621F5-0A2C-4135-8FE6-B25EA5691A65}" destId="{5BA74248-8062-46EE-8523-6F477676B71B}" srcOrd="0" destOrd="0" parTransId="{F9B1D919-C875-4C76-B6E8-B8F019FC31F7}" sibTransId="{6F155037-BCF6-4B93-881C-C8CFD2C6898E}"/>
    <dgm:cxn modelId="{904C2491-6088-4F00-86B2-24E5859F111F}" type="presOf" srcId="{5BA74248-8062-46EE-8523-6F477676B71B}" destId="{E1EAF22E-06B4-47D8-9E7F-72CAADDC12BA}" srcOrd="0" destOrd="0" presId="urn:microsoft.com/office/officeart/2005/8/layout/default#1"/>
    <dgm:cxn modelId="{D6F3DD42-91B4-4229-B3D5-F11A48BC1079}" type="presParOf" srcId="{DC4CFA92-CEB2-4F71-9D41-4C7AA6909D6B}" destId="{E1EAF22E-06B4-47D8-9E7F-72CAADDC12BA}" srcOrd="0" destOrd="0" presId="urn:microsoft.com/office/officeart/2005/8/layout/default#1"/>
    <dgm:cxn modelId="{3FDDDABB-770A-4AF5-997C-15AFDF9713C2}" type="presParOf" srcId="{DC4CFA92-CEB2-4F71-9D41-4C7AA6909D6B}" destId="{7DFF06D1-7422-4437-A4DD-7B56EDDD0B08}" srcOrd="1" destOrd="0" presId="urn:microsoft.com/office/officeart/2005/8/layout/default#1"/>
    <dgm:cxn modelId="{4BDED8CC-61FC-474C-B595-4AA59489BF2E}" type="presParOf" srcId="{DC4CFA92-CEB2-4F71-9D41-4C7AA6909D6B}" destId="{8222E51C-0598-44D2-8E61-56D5A0281C51}" srcOrd="2" destOrd="0" presId="urn:microsoft.com/office/officeart/2005/8/layout/default#1"/>
    <dgm:cxn modelId="{5051525E-76F6-436B-9B38-D82E1567BC74}" type="presParOf" srcId="{DC4CFA92-CEB2-4F71-9D41-4C7AA6909D6B}" destId="{2FE62C4B-9768-4679-8458-7278AC67CC51}" srcOrd="3" destOrd="0" presId="urn:microsoft.com/office/officeart/2005/8/layout/default#1"/>
    <dgm:cxn modelId="{C4AF58C2-B8F4-48F4-B331-8531DF4080B5}" type="presParOf" srcId="{DC4CFA92-CEB2-4F71-9D41-4C7AA6909D6B}" destId="{982FADA7-B42A-45DF-820F-BBCE29A7356B}" srcOrd="4" destOrd="0" presId="urn:microsoft.com/office/officeart/2005/8/layout/default#1"/>
    <dgm:cxn modelId="{1D1B48C5-3292-4DAF-A4C2-B4E27E40CDB1}" type="presParOf" srcId="{DC4CFA92-CEB2-4F71-9D41-4C7AA6909D6B}" destId="{766DF7B5-BF38-47B3-A6A7-182FBEC8EB5B}" srcOrd="5" destOrd="0" presId="urn:microsoft.com/office/officeart/2005/8/layout/default#1"/>
    <dgm:cxn modelId="{CB18D42E-A2BD-4156-873E-C0D1FD7A89E1}" type="presParOf" srcId="{DC4CFA92-CEB2-4F71-9D41-4C7AA6909D6B}" destId="{086A076C-0E4E-4718-AAD5-74F7B0633080}" srcOrd="6" destOrd="0" presId="urn:microsoft.com/office/officeart/2005/8/layout/default#1"/>
    <dgm:cxn modelId="{9052494A-49CE-4329-9FFA-588C5AD5675D}" type="presParOf" srcId="{DC4CFA92-CEB2-4F71-9D41-4C7AA6909D6B}" destId="{CDBC0EDC-3368-4E45-B5F2-2BF84814AA29}" srcOrd="7" destOrd="0" presId="urn:microsoft.com/office/officeart/2005/8/layout/default#1"/>
    <dgm:cxn modelId="{0A56F045-CF42-4306-8B38-3F70B25F4048}" type="presParOf" srcId="{DC4CFA92-CEB2-4F71-9D41-4C7AA6909D6B}" destId="{4162AD1E-B311-42EF-85ED-C858C61F65E2}" srcOrd="8"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D3AC97F-4A2C-4A79-BD7C-7232317F7987}" type="doc">
      <dgm:prSet loTypeId="urn:microsoft.com/office/officeart/2008/layout/BendingPictureCaption" loCatId="picture" qsTypeId="urn:microsoft.com/office/officeart/2005/8/quickstyle/simple1" qsCatId="simple" csTypeId="urn:microsoft.com/office/officeart/2005/8/colors/accent1_2" csCatId="accent1" phldr="1"/>
      <dgm:spPr/>
      <dgm:t>
        <a:bodyPr/>
        <a:lstStyle/>
        <a:p>
          <a:endParaRPr lang="en-GB"/>
        </a:p>
      </dgm:t>
    </dgm:pt>
    <dgm:pt modelId="{9812DDD4-DB15-4DCD-B7B6-70B88BF54261}">
      <dgm:prSet phldrT="[Text]"/>
      <dgm:spPr/>
      <dgm:t>
        <a:bodyPr/>
        <a:lstStyle/>
        <a:p>
          <a:r>
            <a:rPr lang="en-GB" dirty="0"/>
            <a:t>Relationship</a:t>
          </a:r>
        </a:p>
      </dgm:t>
    </dgm:pt>
    <dgm:pt modelId="{6775562C-FFFF-4E05-B52A-583A3037EF5D}" type="parTrans" cxnId="{39655F27-1107-40EA-BAF2-264037D199D1}">
      <dgm:prSet/>
      <dgm:spPr/>
      <dgm:t>
        <a:bodyPr/>
        <a:lstStyle/>
        <a:p>
          <a:endParaRPr lang="en-GB"/>
        </a:p>
      </dgm:t>
    </dgm:pt>
    <dgm:pt modelId="{A37DD2F0-15C7-4E58-BB00-FA3DD9716A2D}" type="sibTrans" cxnId="{39655F27-1107-40EA-BAF2-264037D199D1}">
      <dgm:prSet/>
      <dgm:spPr/>
      <dgm:t>
        <a:bodyPr/>
        <a:lstStyle/>
        <a:p>
          <a:endParaRPr lang="en-GB"/>
        </a:p>
      </dgm:t>
    </dgm:pt>
    <dgm:pt modelId="{3A5B4063-B983-46CB-AABF-AD350F3A23FE}">
      <dgm:prSet phldrT="[Text]"/>
      <dgm:spPr/>
      <dgm:t>
        <a:bodyPr/>
        <a:lstStyle/>
        <a:p>
          <a:r>
            <a:rPr lang="en-GB" dirty="0"/>
            <a:t>Distribution</a:t>
          </a:r>
        </a:p>
      </dgm:t>
    </dgm:pt>
    <dgm:pt modelId="{4D23EA3A-CE49-46E0-9A1D-6CDB75BC0C52}" type="parTrans" cxnId="{F39F2930-B38F-4DDB-9245-4C782DC40F80}">
      <dgm:prSet/>
      <dgm:spPr/>
      <dgm:t>
        <a:bodyPr/>
        <a:lstStyle/>
        <a:p>
          <a:endParaRPr lang="en-GB"/>
        </a:p>
      </dgm:t>
    </dgm:pt>
    <dgm:pt modelId="{5DBAF44D-5695-406A-A610-F2C8384332BE}" type="sibTrans" cxnId="{F39F2930-B38F-4DDB-9245-4C782DC40F80}">
      <dgm:prSet/>
      <dgm:spPr/>
      <dgm:t>
        <a:bodyPr/>
        <a:lstStyle/>
        <a:p>
          <a:endParaRPr lang="en-GB"/>
        </a:p>
      </dgm:t>
    </dgm:pt>
    <dgm:pt modelId="{B487D2EC-4B07-48F2-9314-E28B7A891EEE}">
      <dgm:prSet phldrT="[Text]"/>
      <dgm:spPr/>
      <dgm:t>
        <a:bodyPr/>
        <a:lstStyle/>
        <a:p>
          <a:r>
            <a:rPr lang="en-GB" dirty="0"/>
            <a:t>Data over time</a:t>
          </a:r>
        </a:p>
      </dgm:t>
    </dgm:pt>
    <dgm:pt modelId="{032D156D-08AB-4CA7-8509-71466254376D}" type="parTrans" cxnId="{859031BE-1054-4F2F-8B53-2A77A9114D55}">
      <dgm:prSet/>
      <dgm:spPr/>
      <dgm:t>
        <a:bodyPr/>
        <a:lstStyle/>
        <a:p>
          <a:endParaRPr lang="en-GB"/>
        </a:p>
      </dgm:t>
    </dgm:pt>
    <dgm:pt modelId="{5FE4C3C3-38FA-45D4-BEDA-35C897EEEA5B}" type="sibTrans" cxnId="{859031BE-1054-4F2F-8B53-2A77A9114D55}">
      <dgm:prSet/>
      <dgm:spPr/>
      <dgm:t>
        <a:bodyPr/>
        <a:lstStyle/>
        <a:p>
          <a:endParaRPr lang="en-GB"/>
        </a:p>
      </dgm:t>
    </dgm:pt>
    <dgm:pt modelId="{3B93D833-DC56-4F4E-91A7-1E923EB6E853}">
      <dgm:prSet phldrT="[Text]"/>
      <dgm:spPr/>
      <dgm:t>
        <a:bodyPr/>
        <a:lstStyle/>
        <a:p>
          <a:r>
            <a:rPr lang="en-GB" dirty="0"/>
            <a:t>Compare groups</a:t>
          </a:r>
        </a:p>
      </dgm:t>
    </dgm:pt>
    <dgm:pt modelId="{8C131C6B-B2B3-4C17-905F-6E3176E5FF69}" type="parTrans" cxnId="{1FF31D05-107B-4931-9A14-CD063F0B0293}">
      <dgm:prSet/>
      <dgm:spPr/>
      <dgm:t>
        <a:bodyPr/>
        <a:lstStyle/>
        <a:p>
          <a:endParaRPr lang="en-GB"/>
        </a:p>
      </dgm:t>
    </dgm:pt>
    <dgm:pt modelId="{9C8D7A8E-3F6E-40FE-8D4E-C8A6A262ADE0}" type="sibTrans" cxnId="{1FF31D05-107B-4931-9A14-CD063F0B0293}">
      <dgm:prSet/>
      <dgm:spPr/>
      <dgm:t>
        <a:bodyPr/>
        <a:lstStyle/>
        <a:p>
          <a:endParaRPr lang="en-GB"/>
        </a:p>
      </dgm:t>
    </dgm:pt>
    <dgm:pt modelId="{590308B3-3F35-4366-B0B9-1B89F16011DA}" type="pres">
      <dgm:prSet presAssocID="{3D3AC97F-4A2C-4A79-BD7C-7232317F7987}" presName="diagram" presStyleCnt="0">
        <dgm:presLayoutVars>
          <dgm:dir/>
        </dgm:presLayoutVars>
      </dgm:prSet>
      <dgm:spPr/>
      <dgm:t>
        <a:bodyPr/>
        <a:lstStyle/>
        <a:p>
          <a:endParaRPr lang="en-GB"/>
        </a:p>
      </dgm:t>
    </dgm:pt>
    <dgm:pt modelId="{0BC707FC-E18F-4BB9-8939-F1ADE55AE2BE}" type="pres">
      <dgm:prSet presAssocID="{9812DDD4-DB15-4DCD-B7B6-70B88BF54261}" presName="composite" presStyleCnt="0"/>
      <dgm:spPr/>
    </dgm:pt>
    <dgm:pt modelId="{7DF4E50A-5B0C-42E4-A957-02619EA5F7EB}" type="pres">
      <dgm:prSet presAssocID="{9812DDD4-DB15-4DCD-B7B6-70B88BF54261}" presName="Image" presStyleLbl="bgShp" presStyleIdx="0" presStyleCnt="4"/>
      <dgm:spPr>
        <a:blipFill rotWithShape="1">
          <a:blip xmlns:r="http://schemas.openxmlformats.org/officeDocument/2006/relationships" r:embed="rId1"/>
          <a:stretch>
            <a:fillRect/>
          </a:stretch>
        </a:blipFill>
      </dgm:spPr>
    </dgm:pt>
    <dgm:pt modelId="{B6697782-A001-446D-9B38-BC8E639F1426}" type="pres">
      <dgm:prSet presAssocID="{9812DDD4-DB15-4DCD-B7B6-70B88BF54261}" presName="Parent" presStyleLbl="node0" presStyleIdx="0" presStyleCnt="4" custLinFactNeighborX="-3034" custLinFactNeighborY="6163">
        <dgm:presLayoutVars>
          <dgm:bulletEnabled val="1"/>
        </dgm:presLayoutVars>
      </dgm:prSet>
      <dgm:spPr/>
      <dgm:t>
        <a:bodyPr/>
        <a:lstStyle/>
        <a:p>
          <a:endParaRPr lang="en-GB"/>
        </a:p>
      </dgm:t>
    </dgm:pt>
    <dgm:pt modelId="{DC5E9A61-7CE9-40FE-A4B4-59918F35F6F7}" type="pres">
      <dgm:prSet presAssocID="{A37DD2F0-15C7-4E58-BB00-FA3DD9716A2D}" presName="sibTrans" presStyleCnt="0"/>
      <dgm:spPr/>
    </dgm:pt>
    <dgm:pt modelId="{1F31F9A0-4911-4991-AEBB-8A9D92D9603C}" type="pres">
      <dgm:prSet presAssocID="{3A5B4063-B983-46CB-AABF-AD350F3A23FE}" presName="composite" presStyleCnt="0"/>
      <dgm:spPr/>
    </dgm:pt>
    <dgm:pt modelId="{BA0BC4F5-0417-4A6F-811B-DE62F767629B}" type="pres">
      <dgm:prSet presAssocID="{3A5B4063-B983-46CB-AABF-AD350F3A23FE}" presName="Image" presStyleLbl="bgShp" presStyleIdx="1" presStyleCnt="4"/>
      <dgm:spPr>
        <a:blipFill rotWithShape="1">
          <a:blip xmlns:r="http://schemas.openxmlformats.org/officeDocument/2006/relationships" r:embed="rId2"/>
          <a:stretch>
            <a:fillRect/>
          </a:stretch>
        </a:blipFill>
      </dgm:spPr>
    </dgm:pt>
    <dgm:pt modelId="{E6002436-6B20-4C0D-89C4-DE5D43737D7E}" type="pres">
      <dgm:prSet presAssocID="{3A5B4063-B983-46CB-AABF-AD350F3A23FE}" presName="Parent" presStyleLbl="node0" presStyleIdx="1" presStyleCnt="4">
        <dgm:presLayoutVars>
          <dgm:bulletEnabled val="1"/>
        </dgm:presLayoutVars>
      </dgm:prSet>
      <dgm:spPr/>
      <dgm:t>
        <a:bodyPr/>
        <a:lstStyle/>
        <a:p>
          <a:endParaRPr lang="en-GB"/>
        </a:p>
      </dgm:t>
    </dgm:pt>
    <dgm:pt modelId="{6DBB4223-60E3-4243-AAB7-BB07E6539FA6}" type="pres">
      <dgm:prSet presAssocID="{5DBAF44D-5695-406A-A610-F2C8384332BE}" presName="sibTrans" presStyleCnt="0"/>
      <dgm:spPr/>
    </dgm:pt>
    <dgm:pt modelId="{1F8199F4-F4BC-4503-8F2A-BCCA09EDF7E5}" type="pres">
      <dgm:prSet presAssocID="{3B93D833-DC56-4F4E-91A7-1E923EB6E853}" presName="composite" presStyleCnt="0"/>
      <dgm:spPr/>
    </dgm:pt>
    <dgm:pt modelId="{95094E1E-B104-43BF-9D0F-064C95DB36D5}" type="pres">
      <dgm:prSet presAssocID="{3B93D833-DC56-4F4E-91A7-1E923EB6E853}" presName="Image" presStyleLbl="bgShp" presStyleIdx="2" presStyleCnt="4" custScaleX="84504" custScaleY="80765"/>
      <dgm:spPr>
        <a:blipFill rotWithShape="1">
          <a:blip xmlns:r="http://schemas.openxmlformats.org/officeDocument/2006/relationships" r:embed="rId3"/>
          <a:stretch>
            <a:fillRect/>
          </a:stretch>
        </a:blipFill>
      </dgm:spPr>
    </dgm:pt>
    <dgm:pt modelId="{BA2DF3B4-93C2-46EE-9865-62E07E7BACEA}" type="pres">
      <dgm:prSet presAssocID="{3B93D833-DC56-4F4E-91A7-1E923EB6E853}" presName="Parent" presStyleLbl="node0" presStyleIdx="2" presStyleCnt="4">
        <dgm:presLayoutVars>
          <dgm:bulletEnabled val="1"/>
        </dgm:presLayoutVars>
      </dgm:prSet>
      <dgm:spPr/>
      <dgm:t>
        <a:bodyPr/>
        <a:lstStyle/>
        <a:p>
          <a:endParaRPr lang="en-GB"/>
        </a:p>
      </dgm:t>
    </dgm:pt>
    <dgm:pt modelId="{A2F737F3-B366-4BCD-87BD-90B9E3063F67}" type="pres">
      <dgm:prSet presAssocID="{9C8D7A8E-3F6E-40FE-8D4E-C8A6A262ADE0}" presName="sibTrans" presStyleCnt="0"/>
      <dgm:spPr/>
    </dgm:pt>
    <dgm:pt modelId="{9185EC50-C934-455C-AF8E-BA552796FEB6}" type="pres">
      <dgm:prSet presAssocID="{B487D2EC-4B07-48F2-9314-E28B7A891EEE}" presName="composite" presStyleCnt="0"/>
      <dgm:spPr/>
    </dgm:pt>
    <dgm:pt modelId="{FF6B3380-948E-492A-BA1F-CD7C66A0B717}" type="pres">
      <dgm:prSet presAssocID="{B487D2EC-4B07-48F2-9314-E28B7A891EEE}" presName="Image" presStyleLbl="bgShp" presStyleIdx="3" presStyleCnt="4"/>
      <dgm:spPr>
        <a:blipFill rotWithShape="1">
          <a:blip xmlns:r="http://schemas.openxmlformats.org/officeDocument/2006/relationships" r:embed="rId4"/>
          <a:stretch>
            <a:fillRect/>
          </a:stretch>
        </a:blipFill>
      </dgm:spPr>
    </dgm:pt>
    <dgm:pt modelId="{B9B8944E-38F3-402C-A94B-DC9356FCC53F}" type="pres">
      <dgm:prSet presAssocID="{B487D2EC-4B07-48F2-9314-E28B7A891EEE}" presName="Parent" presStyleLbl="node0" presStyleIdx="3" presStyleCnt="4" custLinFactNeighborX="-849" custLinFactNeighborY="-21632">
        <dgm:presLayoutVars>
          <dgm:bulletEnabled val="1"/>
        </dgm:presLayoutVars>
      </dgm:prSet>
      <dgm:spPr/>
      <dgm:t>
        <a:bodyPr/>
        <a:lstStyle/>
        <a:p>
          <a:endParaRPr lang="en-GB"/>
        </a:p>
      </dgm:t>
    </dgm:pt>
  </dgm:ptLst>
  <dgm:cxnLst>
    <dgm:cxn modelId="{FDCA318D-6760-487B-A020-B22F7020CECE}" type="presOf" srcId="{9812DDD4-DB15-4DCD-B7B6-70B88BF54261}" destId="{B6697782-A001-446D-9B38-BC8E639F1426}" srcOrd="0" destOrd="0" presId="urn:microsoft.com/office/officeart/2008/layout/BendingPictureCaption"/>
    <dgm:cxn modelId="{1FF31D05-107B-4931-9A14-CD063F0B0293}" srcId="{3D3AC97F-4A2C-4A79-BD7C-7232317F7987}" destId="{3B93D833-DC56-4F4E-91A7-1E923EB6E853}" srcOrd="2" destOrd="0" parTransId="{8C131C6B-B2B3-4C17-905F-6E3176E5FF69}" sibTransId="{9C8D7A8E-3F6E-40FE-8D4E-C8A6A262ADE0}"/>
    <dgm:cxn modelId="{E3D6FFA3-F0DD-4B77-A89C-B40A6A57D47C}" type="presOf" srcId="{3A5B4063-B983-46CB-AABF-AD350F3A23FE}" destId="{E6002436-6B20-4C0D-89C4-DE5D43737D7E}" srcOrd="0" destOrd="0" presId="urn:microsoft.com/office/officeart/2008/layout/BendingPictureCaption"/>
    <dgm:cxn modelId="{F39F2930-B38F-4DDB-9245-4C782DC40F80}" srcId="{3D3AC97F-4A2C-4A79-BD7C-7232317F7987}" destId="{3A5B4063-B983-46CB-AABF-AD350F3A23FE}" srcOrd="1" destOrd="0" parTransId="{4D23EA3A-CE49-46E0-9A1D-6CDB75BC0C52}" sibTransId="{5DBAF44D-5695-406A-A610-F2C8384332BE}"/>
    <dgm:cxn modelId="{2E146387-6C9D-474B-8EC1-2AF28C5A0177}" type="presOf" srcId="{3B93D833-DC56-4F4E-91A7-1E923EB6E853}" destId="{BA2DF3B4-93C2-46EE-9865-62E07E7BACEA}" srcOrd="0" destOrd="0" presId="urn:microsoft.com/office/officeart/2008/layout/BendingPictureCaption"/>
    <dgm:cxn modelId="{52634183-6635-4D52-B8E7-6832C6346D17}" type="presOf" srcId="{B487D2EC-4B07-48F2-9314-E28B7A891EEE}" destId="{B9B8944E-38F3-402C-A94B-DC9356FCC53F}" srcOrd="0" destOrd="0" presId="urn:microsoft.com/office/officeart/2008/layout/BendingPictureCaption"/>
    <dgm:cxn modelId="{6EA396E3-D5D8-4A2B-8027-727319E1E436}" type="presOf" srcId="{3D3AC97F-4A2C-4A79-BD7C-7232317F7987}" destId="{590308B3-3F35-4366-B0B9-1B89F16011DA}" srcOrd="0" destOrd="0" presId="urn:microsoft.com/office/officeart/2008/layout/BendingPictureCaption"/>
    <dgm:cxn modelId="{39655F27-1107-40EA-BAF2-264037D199D1}" srcId="{3D3AC97F-4A2C-4A79-BD7C-7232317F7987}" destId="{9812DDD4-DB15-4DCD-B7B6-70B88BF54261}" srcOrd="0" destOrd="0" parTransId="{6775562C-FFFF-4E05-B52A-583A3037EF5D}" sibTransId="{A37DD2F0-15C7-4E58-BB00-FA3DD9716A2D}"/>
    <dgm:cxn modelId="{859031BE-1054-4F2F-8B53-2A77A9114D55}" srcId="{3D3AC97F-4A2C-4A79-BD7C-7232317F7987}" destId="{B487D2EC-4B07-48F2-9314-E28B7A891EEE}" srcOrd="3" destOrd="0" parTransId="{032D156D-08AB-4CA7-8509-71466254376D}" sibTransId="{5FE4C3C3-38FA-45D4-BEDA-35C897EEEA5B}"/>
    <dgm:cxn modelId="{90BA116F-294B-4D78-8C02-8BD2F7998116}" type="presParOf" srcId="{590308B3-3F35-4366-B0B9-1B89F16011DA}" destId="{0BC707FC-E18F-4BB9-8939-F1ADE55AE2BE}" srcOrd="0" destOrd="0" presId="urn:microsoft.com/office/officeart/2008/layout/BendingPictureCaption"/>
    <dgm:cxn modelId="{4AD436CA-664B-4C02-8F15-F782AD310A15}" type="presParOf" srcId="{0BC707FC-E18F-4BB9-8939-F1ADE55AE2BE}" destId="{7DF4E50A-5B0C-42E4-A957-02619EA5F7EB}" srcOrd="0" destOrd="0" presId="urn:microsoft.com/office/officeart/2008/layout/BendingPictureCaption"/>
    <dgm:cxn modelId="{30C8EF00-1E78-4132-A27F-58A3C7C67998}" type="presParOf" srcId="{0BC707FC-E18F-4BB9-8939-F1ADE55AE2BE}" destId="{B6697782-A001-446D-9B38-BC8E639F1426}" srcOrd="1" destOrd="0" presId="urn:microsoft.com/office/officeart/2008/layout/BendingPictureCaption"/>
    <dgm:cxn modelId="{5E482699-04C4-420C-BF3A-0D77F37973AC}" type="presParOf" srcId="{590308B3-3F35-4366-B0B9-1B89F16011DA}" destId="{DC5E9A61-7CE9-40FE-A4B4-59918F35F6F7}" srcOrd="1" destOrd="0" presId="urn:microsoft.com/office/officeart/2008/layout/BendingPictureCaption"/>
    <dgm:cxn modelId="{F1905813-6D7F-4665-B29F-BE089F351200}" type="presParOf" srcId="{590308B3-3F35-4366-B0B9-1B89F16011DA}" destId="{1F31F9A0-4911-4991-AEBB-8A9D92D9603C}" srcOrd="2" destOrd="0" presId="urn:microsoft.com/office/officeart/2008/layout/BendingPictureCaption"/>
    <dgm:cxn modelId="{DA408B7C-65BF-4AB7-BEFB-77A95EAFC8AA}" type="presParOf" srcId="{1F31F9A0-4911-4991-AEBB-8A9D92D9603C}" destId="{BA0BC4F5-0417-4A6F-811B-DE62F767629B}" srcOrd="0" destOrd="0" presId="urn:microsoft.com/office/officeart/2008/layout/BendingPictureCaption"/>
    <dgm:cxn modelId="{8455AC52-1238-4D07-BC6B-71E287EC2069}" type="presParOf" srcId="{1F31F9A0-4911-4991-AEBB-8A9D92D9603C}" destId="{E6002436-6B20-4C0D-89C4-DE5D43737D7E}" srcOrd="1" destOrd="0" presId="urn:microsoft.com/office/officeart/2008/layout/BendingPictureCaption"/>
    <dgm:cxn modelId="{6277EAA6-03CC-447F-8B08-39AF866F98EA}" type="presParOf" srcId="{590308B3-3F35-4366-B0B9-1B89F16011DA}" destId="{6DBB4223-60E3-4243-AAB7-BB07E6539FA6}" srcOrd="3" destOrd="0" presId="urn:microsoft.com/office/officeart/2008/layout/BendingPictureCaption"/>
    <dgm:cxn modelId="{94E43683-9D2B-459B-84F7-06C77DAD7ACD}" type="presParOf" srcId="{590308B3-3F35-4366-B0B9-1B89F16011DA}" destId="{1F8199F4-F4BC-4503-8F2A-BCCA09EDF7E5}" srcOrd="4" destOrd="0" presId="urn:microsoft.com/office/officeart/2008/layout/BendingPictureCaption"/>
    <dgm:cxn modelId="{42FD7622-0464-46F8-8AF6-08AAA56F62AF}" type="presParOf" srcId="{1F8199F4-F4BC-4503-8F2A-BCCA09EDF7E5}" destId="{95094E1E-B104-43BF-9D0F-064C95DB36D5}" srcOrd="0" destOrd="0" presId="urn:microsoft.com/office/officeart/2008/layout/BendingPictureCaption"/>
    <dgm:cxn modelId="{02764469-9A7D-4B6E-8C9C-D6C100C7F9B6}" type="presParOf" srcId="{1F8199F4-F4BC-4503-8F2A-BCCA09EDF7E5}" destId="{BA2DF3B4-93C2-46EE-9865-62E07E7BACEA}" srcOrd="1" destOrd="0" presId="urn:microsoft.com/office/officeart/2008/layout/BendingPictureCaption"/>
    <dgm:cxn modelId="{20D9C6A8-A1C2-4788-9672-8806DF139B19}" type="presParOf" srcId="{590308B3-3F35-4366-B0B9-1B89F16011DA}" destId="{A2F737F3-B366-4BCD-87BD-90B9E3063F67}" srcOrd="5" destOrd="0" presId="urn:microsoft.com/office/officeart/2008/layout/BendingPictureCaption"/>
    <dgm:cxn modelId="{43F21273-D91F-4566-80D4-3FDAF762ACDA}" type="presParOf" srcId="{590308B3-3F35-4366-B0B9-1B89F16011DA}" destId="{9185EC50-C934-455C-AF8E-BA552796FEB6}" srcOrd="6" destOrd="0" presId="urn:microsoft.com/office/officeart/2008/layout/BendingPictureCaption"/>
    <dgm:cxn modelId="{52CEE681-2FFA-4A9F-9C6D-2C6E8307B295}" type="presParOf" srcId="{9185EC50-C934-455C-AF8E-BA552796FEB6}" destId="{FF6B3380-948E-492A-BA1F-CD7C66A0B717}" srcOrd="0" destOrd="0" presId="urn:microsoft.com/office/officeart/2008/layout/BendingPictureCaption"/>
    <dgm:cxn modelId="{9FB6CFAE-36AC-412D-A4CD-3631C418A298}" type="presParOf" srcId="{9185EC50-C934-455C-AF8E-BA552796FEB6}" destId="{B9B8944E-38F3-402C-A94B-DC9356FCC53F}" srcOrd="1" destOrd="0" presId="urn:microsoft.com/office/officeart/2008/layout/BendingPictureCapti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20CC82C-7C96-4AF6-BA24-3ABE0B7C0B68}"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GB"/>
        </a:p>
      </dgm:t>
    </dgm:pt>
    <dgm:pt modelId="{E5EF6177-95C6-42FF-8319-2ECEADE41D0E}">
      <dgm:prSet phldrT="[Text]"/>
      <dgm:spPr>
        <a:solidFill>
          <a:srgbClr val="FFC000"/>
        </a:solidFill>
      </dgm:spPr>
      <dgm:t>
        <a:bodyPr/>
        <a:lstStyle/>
        <a:p>
          <a:r>
            <a:rPr lang="en-GB" dirty="0" smtClean="0">
              <a:solidFill>
                <a:schemeClr val="tx1"/>
              </a:solidFill>
            </a:rPr>
            <a:t>Random Variation?</a:t>
          </a:r>
          <a:endParaRPr lang="en-GB" dirty="0">
            <a:solidFill>
              <a:schemeClr val="tx1"/>
            </a:solidFill>
          </a:endParaRPr>
        </a:p>
      </dgm:t>
    </dgm:pt>
    <dgm:pt modelId="{7A8B881B-449B-4DD2-8B6A-5FBB5995CA10}" type="parTrans" cxnId="{2FEBBCD4-5FE4-4F17-9AB7-0BD09810FFC1}">
      <dgm:prSet/>
      <dgm:spPr/>
      <dgm:t>
        <a:bodyPr/>
        <a:lstStyle/>
        <a:p>
          <a:endParaRPr lang="en-GB"/>
        </a:p>
      </dgm:t>
    </dgm:pt>
    <dgm:pt modelId="{9E10AE10-882B-47B1-B348-713239DE12DA}" type="sibTrans" cxnId="{2FEBBCD4-5FE4-4F17-9AB7-0BD09810FFC1}">
      <dgm:prSet/>
      <dgm:spPr/>
      <dgm:t>
        <a:bodyPr/>
        <a:lstStyle/>
        <a:p>
          <a:endParaRPr lang="en-GB"/>
        </a:p>
      </dgm:t>
    </dgm:pt>
    <dgm:pt modelId="{2B17A5CA-7E90-4495-9D7D-057E0806275E}">
      <dgm:prSet phldrT="[Text]" custT="1"/>
      <dgm:spPr>
        <a:solidFill>
          <a:srgbClr val="FFC000"/>
        </a:solidFill>
      </dgm:spPr>
      <dgm:t>
        <a:bodyPr/>
        <a:lstStyle/>
        <a:p>
          <a:r>
            <a:rPr lang="en-GB" sz="3200" dirty="0" smtClean="0">
              <a:solidFill>
                <a:schemeClr val="tx1"/>
              </a:solidFill>
            </a:rPr>
            <a:t>Is it good enough?</a:t>
          </a:r>
        </a:p>
        <a:p>
          <a:r>
            <a:rPr lang="en-GB" sz="1600" dirty="0" smtClean="0">
              <a:solidFill>
                <a:schemeClr val="tx1"/>
              </a:solidFill>
            </a:rPr>
            <a:t>(performance unacceptable)</a:t>
          </a:r>
          <a:endParaRPr lang="en-GB" sz="1600" dirty="0">
            <a:solidFill>
              <a:schemeClr val="tx1"/>
            </a:solidFill>
          </a:endParaRPr>
        </a:p>
      </dgm:t>
    </dgm:pt>
    <dgm:pt modelId="{36C2E5EA-BFD2-488B-A268-7AF03D3DE9E9}" type="parTrans" cxnId="{571A4B52-CB6C-4285-97A1-1E00C6E98AEF}">
      <dgm:prSet/>
      <dgm:spPr/>
      <dgm:t>
        <a:bodyPr/>
        <a:lstStyle/>
        <a:p>
          <a:endParaRPr lang="en-GB"/>
        </a:p>
      </dgm:t>
    </dgm:pt>
    <dgm:pt modelId="{4EC3D678-85D8-4AC7-A215-71E33EDB8769}" type="sibTrans" cxnId="{571A4B52-CB6C-4285-97A1-1E00C6E98AEF}">
      <dgm:prSet/>
      <dgm:spPr/>
      <dgm:t>
        <a:bodyPr/>
        <a:lstStyle/>
        <a:p>
          <a:endParaRPr lang="en-GB"/>
        </a:p>
      </dgm:t>
    </dgm:pt>
    <dgm:pt modelId="{1DFF6967-EF24-4FA6-B165-0F16AA2F93FF}">
      <dgm:prSet phldrT="[Text]"/>
      <dgm:spPr>
        <a:solidFill>
          <a:srgbClr val="FFC000"/>
        </a:solidFill>
      </dgm:spPr>
      <dgm:t>
        <a:bodyPr/>
        <a:lstStyle/>
        <a:p>
          <a:r>
            <a:rPr lang="en-GB" dirty="0" smtClean="0">
              <a:solidFill>
                <a:schemeClr val="tx1"/>
              </a:solidFill>
            </a:rPr>
            <a:t>Improve the process</a:t>
          </a:r>
          <a:endParaRPr lang="en-GB" dirty="0">
            <a:solidFill>
              <a:schemeClr val="tx1"/>
            </a:solidFill>
          </a:endParaRPr>
        </a:p>
      </dgm:t>
    </dgm:pt>
    <dgm:pt modelId="{153946CE-4D6A-4E2F-951E-7F1A4FA60F06}" type="parTrans" cxnId="{AE817F8E-48F5-4ED3-9028-11354E0A3880}">
      <dgm:prSet/>
      <dgm:spPr/>
      <dgm:t>
        <a:bodyPr/>
        <a:lstStyle/>
        <a:p>
          <a:endParaRPr lang="en-GB"/>
        </a:p>
      </dgm:t>
    </dgm:pt>
    <dgm:pt modelId="{95D7C3D6-CEEE-46CB-A2F0-A3B8A56C066D}" type="sibTrans" cxnId="{AE817F8E-48F5-4ED3-9028-11354E0A3880}">
      <dgm:prSet/>
      <dgm:spPr/>
      <dgm:t>
        <a:bodyPr/>
        <a:lstStyle/>
        <a:p>
          <a:endParaRPr lang="en-GB"/>
        </a:p>
      </dgm:t>
    </dgm:pt>
    <dgm:pt modelId="{185FCAF5-27C8-4598-9F59-99DF3C034701}" type="pres">
      <dgm:prSet presAssocID="{C20CC82C-7C96-4AF6-BA24-3ABE0B7C0B68}" presName="Name0" presStyleCnt="0">
        <dgm:presLayoutVars>
          <dgm:dir/>
          <dgm:resizeHandles val="exact"/>
        </dgm:presLayoutVars>
      </dgm:prSet>
      <dgm:spPr/>
      <dgm:t>
        <a:bodyPr/>
        <a:lstStyle/>
        <a:p>
          <a:endParaRPr lang="en-GB"/>
        </a:p>
      </dgm:t>
    </dgm:pt>
    <dgm:pt modelId="{878AC6C1-20E5-4764-88E7-91C4E4410E9B}" type="pres">
      <dgm:prSet presAssocID="{E5EF6177-95C6-42FF-8319-2ECEADE41D0E}" presName="node" presStyleLbl="node1" presStyleIdx="0" presStyleCnt="3">
        <dgm:presLayoutVars>
          <dgm:bulletEnabled val="1"/>
        </dgm:presLayoutVars>
      </dgm:prSet>
      <dgm:spPr/>
      <dgm:t>
        <a:bodyPr/>
        <a:lstStyle/>
        <a:p>
          <a:endParaRPr lang="en-GB"/>
        </a:p>
      </dgm:t>
    </dgm:pt>
    <dgm:pt modelId="{49E74F31-E5B8-4F5F-B571-E0F5FDE4D961}" type="pres">
      <dgm:prSet presAssocID="{9E10AE10-882B-47B1-B348-713239DE12DA}" presName="sibTrans" presStyleLbl="sibTrans2D1" presStyleIdx="0" presStyleCnt="2"/>
      <dgm:spPr/>
      <dgm:t>
        <a:bodyPr/>
        <a:lstStyle/>
        <a:p>
          <a:endParaRPr lang="en-GB"/>
        </a:p>
      </dgm:t>
    </dgm:pt>
    <dgm:pt modelId="{402DCBB5-B759-4B1D-A1F1-5AB44BFEA817}" type="pres">
      <dgm:prSet presAssocID="{9E10AE10-882B-47B1-B348-713239DE12DA}" presName="connectorText" presStyleLbl="sibTrans2D1" presStyleIdx="0" presStyleCnt="2"/>
      <dgm:spPr/>
      <dgm:t>
        <a:bodyPr/>
        <a:lstStyle/>
        <a:p>
          <a:endParaRPr lang="en-GB"/>
        </a:p>
      </dgm:t>
    </dgm:pt>
    <dgm:pt modelId="{3469B310-22E3-4A4C-91DD-150FCA6C5EFF}" type="pres">
      <dgm:prSet presAssocID="{2B17A5CA-7E90-4495-9D7D-057E0806275E}" presName="node" presStyleLbl="node1" presStyleIdx="1" presStyleCnt="3">
        <dgm:presLayoutVars>
          <dgm:bulletEnabled val="1"/>
        </dgm:presLayoutVars>
      </dgm:prSet>
      <dgm:spPr/>
      <dgm:t>
        <a:bodyPr/>
        <a:lstStyle/>
        <a:p>
          <a:endParaRPr lang="en-GB"/>
        </a:p>
      </dgm:t>
    </dgm:pt>
    <dgm:pt modelId="{16D8F965-6034-4792-B187-503386D84C8C}" type="pres">
      <dgm:prSet presAssocID="{4EC3D678-85D8-4AC7-A215-71E33EDB8769}" presName="sibTrans" presStyleLbl="sibTrans2D1" presStyleIdx="1" presStyleCnt="2"/>
      <dgm:spPr/>
      <dgm:t>
        <a:bodyPr/>
        <a:lstStyle/>
        <a:p>
          <a:endParaRPr lang="en-GB"/>
        </a:p>
      </dgm:t>
    </dgm:pt>
    <dgm:pt modelId="{D29F412D-5EC7-4FBD-A97E-BE0F4CCB6942}" type="pres">
      <dgm:prSet presAssocID="{4EC3D678-85D8-4AC7-A215-71E33EDB8769}" presName="connectorText" presStyleLbl="sibTrans2D1" presStyleIdx="1" presStyleCnt="2"/>
      <dgm:spPr/>
      <dgm:t>
        <a:bodyPr/>
        <a:lstStyle/>
        <a:p>
          <a:endParaRPr lang="en-GB"/>
        </a:p>
      </dgm:t>
    </dgm:pt>
    <dgm:pt modelId="{EF1F04FB-21D5-4DD4-AAE2-FCD2C410EE37}" type="pres">
      <dgm:prSet presAssocID="{1DFF6967-EF24-4FA6-B165-0F16AA2F93FF}" presName="node" presStyleLbl="node1" presStyleIdx="2" presStyleCnt="3">
        <dgm:presLayoutVars>
          <dgm:bulletEnabled val="1"/>
        </dgm:presLayoutVars>
      </dgm:prSet>
      <dgm:spPr/>
      <dgm:t>
        <a:bodyPr/>
        <a:lstStyle/>
        <a:p>
          <a:endParaRPr lang="en-GB"/>
        </a:p>
      </dgm:t>
    </dgm:pt>
  </dgm:ptLst>
  <dgm:cxnLst>
    <dgm:cxn modelId="{AE817F8E-48F5-4ED3-9028-11354E0A3880}" srcId="{C20CC82C-7C96-4AF6-BA24-3ABE0B7C0B68}" destId="{1DFF6967-EF24-4FA6-B165-0F16AA2F93FF}" srcOrd="2" destOrd="0" parTransId="{153946CE-4D6A-4E2F-951E-7F1A4FA60F06}" sibTransId="{95D7C3D6-CEEE-46CB-A2F0-A3B8A56C066D}"/>
    <dgm:cxn modelId="{7C9BF62C-1D80-4704-AF98-16AA984BE461}" type="presOf" srcId="{2B17A5CA-7E90-4495-9D7D-057E0806275E}" destId="{3469B310-22E3-4A4C-91DD-150FCA6C5EFF}" srcOrd="0" destOrd="0" presId="urn:microsoft.com/office/officeart/2005/8/layout/process1"/>
    <dgm:cxn modelId="{2410FA6E-69D7-472B-B7F4-957B2F54F7C1}" type="presOf" srcId="{C20CC82C-7C96-4AF6-BA24-3ABE0B7C0B68}" destId="{185FCAF5-27C8-4598-9F59-99DF3C034701}" srcOrd="0" destOrd="0" presId="urn:microsoft.com/office/officeart/2005/8/layout/process1"/>
    <dgm:cxn modelId="{571A4B52-CB6C-4285-97A1-1E00C6E98AEF}" srcId="{C20CC82C-7C96-4AF6-BA24-3ABE0B7C0B68}" destId="{2B17A5CA-7E90-4495-9D7D-057E0806275E}" srcOrd="1" destOrd="0" parTransId="{36C2E5EA-BFD2-488B-A268-7AF03D3DE9E9}" sibTransId="{4EC3D678-85D8-4AC7-A215-71E33EDB8769}"/>
    <dgm:cxn modelId="{09B69CD3-6523-4624-93E1-56AE96BE5DF8}" type="presOf" srcId="{E5EF6177-95C6-42FF-8319-2ECEADE41D0E}" destId="{878AC6C1-20E5-4764-88E7-91C4E4410E9B}" srcOrd="0" destOrd="0" presId="urn:microsoft.com/office/officeart/2005/8/layout/process1"/>
    <dgm:cxn modelId="{0CC742EB-30B0-4539-A62A-8F01CF70F9ED}" type="presOf" srcId="{9E10AE10-882B-47B1-B348-713239DE12DA}" destId="{49E74F31-E5B8-4F5F-B571-E0F5FDE4D961}" srcOrd="0" destOrd="0" presId="urn:microsoft.com/office/officeart/2005/8/layout/process1"/>
    <dgm:cxn modelId="{83DFAC15-7B0F-426D-9454-3D8C96AEBAD4}" type="presOf" srcId="{9E10AE10-882B-47B1-B348-713239DE12DA}" destId="{402DCBB5-B759-4B1D-A1F1-5AB44BFEA817}" srcOrd="1" destOrd="0" presId="urn:microsoft.com/office/officeart/2005/8/layout/process1"/>
    <dgm:cxn modelId="{FB97D6D6-DC5F-4F9C-BDB1-3642AB600E84}" type="presOf" srcId="{1DFF6967-EF24-4FA6-B165-0F16AA2F93FF}" destId="{EF1F04FB-21D5-4DD4-AAE2-FCD2C410EE37}" srcOrd="0" destOrd="0" presId="urn:microsoft.com/office/officeart/2005/8/layout/process1"/>
    <dgm:cxn modelId="{78584EA3-A9F5-47F7-913C-1652CA7A523C}" type="presOf" srcId="{4EC3D678-85D8-4AC7-A215-71E33EDB8769}" destId="{16D8F965-6034-4792-B187-503386D84C8C}" srcOrd="0" destOrd="0" presId="urn:microsoft.com/office/officeart/2005/8/layout/process1"/>
    <dgm:cxn modelId="{E90FC6B9-5F1E-4691-8A74-A033DF74A7FD}" type="presOf" srcId="{4EC3D678-85D8-4AC7-A215-71E33EDB8769}" destId="{D29F412D-5EC7-4FBD-A97E-BE0F4CCB6942}" srcOrd="1" destOrd="0" presId="urn:microsoft.com/office/officeart/2005/8/layout/process1"/>
    <dgm:cxn modelId="{2FEBBCD4-5FE4-4F17-9AB7-0BD09810FFC1}" srcId="{C20CC82C-7C96-4AF6-BA24-3ABE0B7C0B68}" destId="{E5EF6177-95C6-42FF-8319-2ECEADE41D0E}" srcOrd="0" destOrd="0" parTransId="{7A8B881B-449B-4DD2-8B6A-5FBB5995CA10}" sibTransId="{9E10AE10-882B-47B1-B348-713239DE12DA}"/>
    <dgm:cxn modelId="{AA0D18FC-4FF9-4541-BFAC-7DA1F1982E25}" type="presParOf" srcId="{185FCAF5-27C8-4598-9F59-99DF3C034701}" destId="{878AC6C1-20E5-4764-88E7-91C4E4410E9B}" srcOrd="0" destOrd="0" presId="urn:microsoft.com/office/officeart/2005/8/layout/process1"/>
    <dgm:cxn modelId="{5E19A932-4C62-49EE-81FF-7E36E5181CD9}" type="presParOf" srcId="{185FCAF5-27C8-4598-9F59-99DF3C034701}" destId="{49E74F31-E5B8-4F5F-B571-E0F5FDE4D961}" srcOrd="1" destOrd="0" presId="urn:microsoft.com/office/officeart/2005/8/layout/process1"/>
    <dgm:cxn modelId="{43ACD277-17C3-4DB2-820A-7F62C60E84F6}" type="presParOf" srcId="{49E74F31-E5B8-4F5F-B571-E0F5FDE4D961}" destId="{402DCBB5-B759-4B1D-A1F1-5AB44BFEA817}" srcOrd="0" destOrd="0" presId="urn:microsoft.com/office/officeart/2005/8/layout/process1"/>
    <dgm:cxn modelId="{544CC857-BFA2-4FC8-B7A4-3E321E7AC5C7}" type="presParOf" srcId="{185FCAF5-27C8-4598-9F59-99DF3C034701}" destId="{3469B310-22E3-4A4C-91DD-150FCA6C5EFF}" srcOrd="2" destOrd="0" presId="urn:microsoft.com/office/officeart/2005/8/layout/process1"/>
    <dgm:cxn modelId="{028F5F7F-DD7F-4504-83CF-4852D8E03A8B}" type="presParOf" srcId="{185FCAF5-27C8-4598-9F59-99DF3C034701}" destId="{16D8F965-6034-4792-B187-503386D84C8C}" srcOrd="3" destOrd="0" presId="urn:microsoft.com/office/officeart/2005/8/layout/process1"/>
    <dgm:cxn modelId="{CA6C834E-1EE7-4407-A476-3C6078860654}" type="presParOf" srcId="{16D8F965-6034-4792-B187-503386D84C8C}" destId="{D29F412D-5EC7-4FBD-A97E-BE0F4CCB6942}" srcOrd="0" destOrd="0" presId="urn:microsoft.com/office/officeart/2005/8/layout/process1"/>
    <dgm:cxn modelId="{404BC849-75F5-4040-80A3-900FB63D3693}" type="presParOf" srcId="{185FCAF5-27C8-4598-9F59-99DF3C034701}" destId="{EF1F04FB-21D5-4DD4-AAE2-FCD2C410EE37}"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20CC82C-7C96-4AF6-BA24-3ABE0B7C0B68}" type="doc">
      <dgm:prSet loTypeId="urn:microsoft.com/office/officeart/2005/8/layout/process1" loCatId="process" qsTypeId="urn:microsoft.com/office/officeart/2005/8/quickstyle/simple1" qsCatId="simple" csTypeId="urn:microsoft.com/office/officeart/2005/8/colors/accent2_2" csCatId="accent2" phldr="1"/>
      <dgm:spPr/>
      <dgm:t>
        <a:bodyPr/>
        <a:lstStyle/>
        <a:p>
          <a:endParaRPr lang="en-GB"/>
        </a:p>
      </dgm:t>
    </dgm:pt>
    <dgm:pt modelId="{E5EF6177-95C6-42FF-8319-2ECEADE41D0E}">
      <dgm:prSet phldrT="[Text]"/>
      <dgm:spPr/>
      <dgm:t>
        <a:bodyPr/>
        <a:lstStyle/>
        <a:p>
          <a:r>
            <a:rPr lang="en-GB" dirty="0" smtClean="0"/>
            <a:t>Non Random Variation?</a:t>
          </a:r>
          <a:endParaRPr lang="en-GB" dirty="0"/>
        </a:p>
      </dgm:t>
    </dgm:pt>
    <dgm:pt modelId="{7A8B881B-449B-4DD2-8B6A-5FBB5995CA10}" type="parTrans" cxnId="{2FEBBCD4-5FE4-4F17-9AB7-0BD09810FFC1}">
      <dgm:prSet/>
      <dgm:spPr/>
      <dgm:t>
        <a:bodyPr/>
        <a:lstStyle/>
        <a:p>
          <a:endParaRPr lang="en-GB"/>
        </a:p>
      </dgm:t>
    </dgm:pt>
    <dgm:pt modelId="{9E10AE10-882B-47B1-B348-713239DE12DA}" type="sibTrans" cxnId="{2FEBBCD4-5FE4-4F17-9AB7-0BD09810FFC1}">
      <dgm:prSet/>
      <dgm:spPr/>
      <dgm:t>
        <a:bodyPr/>
        <a:lstStyle/>
        <a:p>
          <a:endParaRPr lang="en-GB"/>
        </a:p>
      </dgm:t>
    </dgm:pt>
    <dgm:pt modelId="{2B17A5CA-7E90-4495-9D7D-057E0806275E}">
      <dgm:prSet phldrT="[Text]"/>
      <dgm:spPr/>
      <dgm:t>
        <a:bodyPr/>
        <a:lstStyle/>
        <a:p>
          <a:r>
            <a:rPr lang="en-GB" dirty="0" smtClean="0"/>
            <a:t>Investigate</a:t>
          </a:r>
          <a:endParaRPr lang="en-GB" dirty="0"/>
        </a:p>
      </dgm:t>
    </dgm:pt>
    <dgm:pt modelId="{36C2E5EA-BFD2-488B-A268-7AF03D3DE9E9}" type="parTrans" cxnId="{571A4B52-CB6C-4285-97A1-1E00C6E98AEF}">
      <dgm:prSet/>
      <dgm:spPr/>
      <dgm:t>
        <a:bodyPr/>
        <a:lstStyle/>
        <a:p>
          <a:endParaRPr lang="en-GB"/>
        </a:p>
      </dgm:t>
    </dgm:pt>
    <dgm:pt modelId="{4EC3D678-85D8-4AC7-A215-71E33EDB8769}" type="sibTrans" cxnId="{571A4B52-CB6C-4285-97A1-1E00C6E98AEF}">
      <dgm:prSet/>
      <dgm:spPr/>
      <dgm:t>
        <a:bodyPr/>
        <a:lstStyle/>
        <a:p>
          <a:endParaRPr lang="en-GB"/>
        </a:p>
      </dgm:t>
    </dgm:pt>
    <dgm:pt modelId="{1DFF6967-EF24-4FA6-B165-0F16AA2F93FF}">
      <dgm:prSet phldrT="[Text]"/>
      <dgm:spPr/>
      <dgm:t>
        <a:bodyPr/>
        <a:lstStyle/>
        <a:p>
          <a:r>
            <a:rPr lang="en-GB" dirty="0" smtClean="0"/>
            <a:t>Eliminate or emulate</a:t>
          </a:r>
          <a:endParaRPr lang="en-GB" dirty="0"/>
        </a:p>
      </dgm:t>
    </dgm:pt>
    <dgm:pt modelId="{153946CE-4D6A-4E2F-951E-7F1A4FA60F06}" type="parTrans" cxnId="{AE817F8E-48F5-4ED3-9028-11354E0A3880}">
      <dgm:prSet/>
      <dgm:spPr/>
      <dgm:t>
        <a:bodyPr/>
        <a:lstStyle/>
        <a:p>
          <a:endParaRPr lang="en-GB"/>
        </a:p>
      </dgm:t>
    </dgm:pt>
    <dgm:pt modelId="{95D7C3D6-CEEE-46CB-A2F0-A3B8A56C066D}" type="sibTrans" cxnId="{AE817F8E-48F5-4ED3-9028-11354E0A3880}">
      <dgm:prSet/>
      <dgm:spPr/>
      <dgm:t>
        <a:bodyPr/>
        <a:lstStyle/>
        <a:p>
          <a:endParaRPr lang="en-GB"/>
        </a:p>
      </dgm:t>
    </dgm:pt>
    <dgm:pt modelId="{C33FDBED-E1C3-4454-8960-B69429B1B358}" type="pres">
      <dgm:prSet presAssocID="{C20CC82C-7C96-4AF6-BA24-3ABE0B7C0B68}" presName="Name0" presStyleCnt="0">
        <dgm:presLayoutVars>
          <dgm:dir/>
          <dgm:resizeHandles val="exact"/>
        </dgm:presLayoutVars>
      </dgm:prSet>
      <dgm:spPr/>
      <dgm:t>
        <a:bodyPr/>
        <a:lstStyle/>
        <a:p>
          <a:endParaRPr lang="en-GB"/>
        </a:p>
      </dgm:t>
    </dgm:pt>
    <dgm:pt modelId="{00699C03-DCB2-4C04-A6E5-73E04337D75B}" type="pres">
      <dgm:prSet presAssocID="{E5EF6177-95C6-42FF-8319-2ECEADE41D0E}" presName="node" presStyleLbl="node1" presStyleIdx="0" presStyleCnt="3">
        <dgm:presLayoutVars>
          <dgm:bulletEnabled val="1"/>
        </dgm:presLayoutVars>
      </dgm:prSet>
      <dgm:spPr/>
      <dgm:t>
        <a:bodyPr/>
        <a:lstStyle/>
        <a:p>
          <a:endParaRPr lang="en-GB"/>
        </a:p>
      </dgm:t>
    </dgm:pt>
    <dgm:pt modelId="{A26DAB31-1067-42B7-8D53-980259FF6D4B}" type="pres">
      <dgm:prSet presAssocID="{9E10AE10-882B-47B1-B348-713239DE12DA}" presName="sibTrans" presStyleLbl="sibTrans2D1" presStyleIdx="0" presStyleCnt="2"/>
      <dgm:spPr/>
      <dgm:t>
        <a:bodyPr/>
        <a:lstStyle/>
        <a:p>
          <a:endParaRPr lang="en-GB"/>
        </a:p>
      </dgm:t>
    </dgm:pt>
    <dgm:pt modelId="{E90EA105-FF3C-4C68-BDD9-BAB3D31C8E99}" type="pres">
      <dgm:prSet presAssocID="{9E10AE10-882B-47B1-B348-713239DE12DA}" presName="connectorText" presStyleLbl="sibTrans2D1" presStyleIdx="0" presStyleCnt="2"/>
      <dgm:spPr/>
      <dgm:t>
        <a:bodyPr/>
        <a:lstStyle/>
        <a:p>
          <a:endParaRPr lang="en-GB"/>
        </a:p>
      </dgm:t>
    </dgm:pt>
    <dgm:pt modelId="{854EF8E0-2A2A-4BF7-B7CC-63DF6396A96F}" type="pres">
      <dgm:prSet presAssocID="{2B17A5CA-7E90-4495-9D7D-057E0806275E}" presName="node" presStyleLbl="node1" presStyleIdx="1" presStyleCnt="3">
        <dgm:presLayoutVars>
          <dgm:bulletEnabled val="1"/>
        </dgm:presLayoutVars>
      </dgm:prSet>
      <dgm:spPr/>
      <dgm:t>
        <a:bodyPr/>
        <a:lstStyle/>
        <a:p>
          <a:endParaRPr lang="en-GB"/>
        </a:p>
      </dgm:t>
    </dgm:pt>
    <dgm:pt modelId="{8E3F25EA-47D3-4664-9786-C811E5953C29}" type="pres">
      <dgm:prSet presAssocID="{4EC3D678-85D8-4AC7-A215-71E33EDB8769}" presName="sibTrans" presStyleLbl="sibTrans2D1" presStyleIdx="1" presStyleCnt="2"/>
      <dgm:spPr/>
      <dgm:t>
        <a:bodyPr/>
        <a:lstStyle/>
        <a:p>
          <a:endParaRPr lang="en-GB"/>
        </a:p>
      </dgm:t>
    </dgm:pt>
    <dgm:pt modelId="{8A7BB402-CEF7-49D8-A229-A1C6028E109C}" type="pres">
      <dgm:prSet presAssocID="{4EC3D678-85D8-4AC7-A215-71E33EDB8769}" presName="connectorText" presStyleLbl="sibTrans2D1" presStyleIdx="1" presStyleCnt="2"/>
      <dgm:spPr/>
      <dgm:t>
        <a:bodyPr/>
        <a:lstStyle/>
        <a:p>
          <a:endParaRPr lang="en-GB"/>
        </a:p>
      </dgm:t>
    </dgm:pt>
    <dgm:pt modelId="{15398D95-92E2-44F8-A8BF-ACD55049FBE3}" type="pres">
      <dgm:prSet presAssocID="{1DFF6967-EF24-4FA6-B165-0F16AA2F93FF}" presName="node" presStyleLbl="node1" presStyleIdx="2" presStyleCnt="3">
        <dgm:presLayoutVars>
          <dgm:bulletEnabled val="1"/>
        </dgm:presLayoutVars>
      </dgm:prSet>
      <dgm:spPr/>
      <dgm:t>
        <a:bodyPr/>
        <a:lstStyle/>
        <a:p>
          <a:endParaRPr lang="en-GB"/>
        </a:p>
      </dgm:t>
    </dgm:pt>
  </dgm:ptLst>
  <dgm:cxnLst>
    <dgm:cxn modelId="{AE817F8E-48F5-4ED3-9028-11354E0A3880}" srcId="{C20CC82C-7C96-4AF6-BA24-3ABE0B7C0B68}" destId="{1DFF6967-EF24-4FA6-B165-0F16AA2F93FF}" srcOrd="2" destOrd="0" parTransId="{153946CE-4D6A-4E2F-951E-7F1A4FA60F06}" sibTransId="{95D7C3D6-CEEE-46CB-A2F0-A3B8A56C066D}"/>
    <dgm:cxn modelId="{11C662BB-EEA0-4305-85FB-6A8A40F1880D}" type="presOf" srcId="{1DFF6967-EF24-4FA6-B165-0F16AA2F93FF}" destId="{15398D95-92E2-44F8-A8BF-ACD55049FBE3}" srcOrd="0" destOrd="0" presId="urn:microsoft.com/office/officeart/2005/8/layout/process1"/>
    <dgm:cxn modelId="{31A635B9-F2F2-42E2-8DA9-D6623ECD4F2B}" type="presOf" srcId="{2B17A5CA-7E90-4495-9D7D-057E0806275E}" destId="{854EF8E0-2A2A-4BF7-B7CC-63DF6396A96F}" srcOrd="0" destOrd="0" presId="urn:microsoft.com/office/officeart/2005/8/layout/process1"/>
    <dgm:cxn modelId="{91D191EB-BCCB-44E5-9378-A61BDD5722E2}" type="presOf" srcId="{4EC3D678-85D8-4AC7-A215-71E33EDB8769}" destId="{8E3F25EA-47D3-4664-9786-C811E5953C29}" srcOrd="0" destOrd="0" presId="urn:microsoft.com/office/officeart/2005/8/layout/process1"/>
    <dgm:cxn modelId="{2FEBBCD4-5FE4-4F17-9AB7-0BD09810FFC1}" srcId="{C20CC82C-7C96-4AF6-BA24-3ABE0B7C0B68}" destId="{E5EF6177-95C6-42FF-8319-2ECEADE41D0E}" srcOrd="0" destOrd="0" parTransId="{7A8B881B-449B-4DD2-8B6A-5FBB5995CA10}" sibTransId="{9E10AE10-882B-47B1-B348-713239DE12DA}"/>
    <dgm:cxn modelId="{2EA2FDF5-0525-4A58-8D78-8E3640BFAD64}" type="presOf" srcId="{E5EF6177-95C6-42FF-8319-2ECEADE41D0E}" destId="{00699C03-DCB2-4C04-A6E5-73E04337D75B}" srcOrd="0" destOrd="0" presId="urn:microsoft.com/office/officeart/2005/8/layout/process1"/>
    <dgm:cxn modelId="{941503B4-49AA-4B04-B4F9-025F14F2C257}" type="presOf" srcId="{4EC3D678-85D8-4AC7-A215-71E33EDB8769}" destId="{8A7BB402-CEF7-49D8-A229-A1C6028E109C}" srcOrd="1" destOrd="0" presId="urn:microsoft.com/office/officeart/2005/8/layout/process1"/>
    <dgm:cxn modelId="{571A4B52-CB6C-4285-97A1-1E00C6E98AEF}" srcId="{C20CC82C-7C96-4AF6-BA24-3ABE0B7C0B68}" destId="{2B17A5CA-7E90-4495-9D7D-057E0806275E}" srcOrd="1" destOrd="0" parTransId="{36C2E5EA-BFD2-488B-A268-7AF03D3DE9E9}" sibTransId="{4EC3D678-85D8-4AC7-A215-71E33EDB8769}"/>
    <dgm:cxn modelId="{C3DC6892-F53F-4EA9-8320-D3FB95A2432A}" type="presOf" srcId="{C20CC82C-7C96-4AF6-BA24-3ABE0B7C0B68}" destId="{C33FDBED-E1C3-4454-8960-B69429B1B358}" srcOrd="0" destOrd="0" presId="urn:microsoft.com/office/officeart/2005/8/layout/process1"/>
    <dgm:cxn modelId="{28AD2A60-DCCF-41A2-840D-7649D1443339}" type="presOf" srcId="{9E10AE10-882B-47B1-B348-713239DE12DA}" destId="{A26DAB31-1067-42B7-8D53-980259FF6D4B}" srcOrd="0" destOrd="0" presId="urn:microsoft.com/office/officeart/2005/8/layout/process1"/>
    <dgm:cxn modelId="{881F4773-91A8-4EE9-9921-2EF1EEFCB0D9}" type="presOf" srcId="{9E10AE10-882B-47B1-B348-713239DE12DA}" destId="{E90EA105-FF3C-4C68-BDD9-BAB3D31C8E99}" srcOrd="1" destOrd="0" presId="urn:microsoft.com/office/officeart/2005/8/layout/process1"/>
    <dgm:cxn modelId="{00A18D6B-8DDA-4EA4-A269-17FA254BE611}" type="presParOf" srcId="{C33FDBED-E1C3-4454-8960-B69429B1B358}" destId="{00699C03-DCB2-4C04-A6E5-73E04337D75B}" srcOrd="0" destOrd="0" presId="urn:microsoft.com/office/officeart/2005/8/layout/process1"/>
    <dgm:cxn modelId="{5967EAE1-F773-4B3B-A37A-365CE31D310C}" type="presParOf" srcId="{C33FDBED-E1C3-4454-8960-B69429B1B358}" destId="{A26DAB31-1067-42B7-8D53-980259FF6D4B}" srcOrd="1" destOrd="0" presId="urn:microsoft.com/office/officeart/2005/8/layout/process1"/>
    <dgm:cxn modelId="{011DE551-389E-4FC3-B16A-4BB32EAFD11E}" type="presParOf" srcId="{A26DAB31-1067-42B7-8D53-980259FF6D4B}" destId="{E90EA105-FF3C-4C68-BDD9-BAB3D31C8E99}" srcOrd="0" destOrd="0" presId="urn:microsoft.com/office/officeart/2005/8/layout/process1"/>
    <dgm:cxn modelId="{76600214-57E3-42E6-90EE-276A1E1FDD87}" type="presParOf" srcId="{C33FDBED-E1C3-4454-8960-B69429B1B358}" destId="{854EF8E0-2A2A-4BF7-B7CC-63DF6396A96F}" srcOrd="2" destOrd="0" presId="urn:microsoft.com/office/officeart/2005/8/layout/process1"/>
    <dgm:cxn modelId="{8D568420-84D2-4DB3-9A66-BF4D3AAB7AB0}" type="presParOf" srcId="{C33FDBED-E1C3-4454-8960-B69429B1B358}" destId="{8E3F25EA-47D3-4664-9786-C811E5953C29}" srcOrd="3" destOrd="0" presId="urn:microsoft.com/office/officeart/2005/8/layout/process1"/>
    <dgm:cxn modelId="{6B515B87-8930-4A86-98FA-242B90ED2F73}" type="presParOf" srcId="{8E3F25EA-47D3-4664-9786-C811E5953C29}" destId="{8A7BB402-CEF7-49D8-A229-A1C6028E109C}" srcOrd="0" destOrd="0" presId="urn:microsoft.com/office/officeart/2005/8/layout/process1"/>
    <dgm:cxn modelId="{0471AADD-BA5A-4206-811B-2360D919EE1A}" type="presParOf" srcId="{C33FDBED-E1C3-4454-8960-B69429B1B358}" destId="{15398D95-92E2-44F8-A8BF-ACD55049FBE3}" srcOrd="4"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DB11821-29EE-44CE-BC94-049DA28F4B50}" type="doc">
      <dgm:prSet loTypeId="urn:microsoft.com/office/officeart/2005/8/layout/arrow2" loCatId="process" qsTypeId="urn:microsoft.com/office/officeart/2005/8/quickstyle/simple1" qsCatId="simple" csTypeId="urn:microsoft.com/office/officeart/2005/8/colors/accent1_2" csCatId="accent1" phldr="1"/>
      <dgm:spPr/>
    </dgm:pt>
    <dgm:pt modelId="{AF0CDFF5-FF79-48EF-91D4-599FBEB17CA3}">
      <dgm:prSet phldrT="[Text]" custT="1"/>
      <dgm:spPr/>
      <dgm:t>
        <a:bodyPr/>
        <a:lstStyle/>
        <a:p>
          <a:r>
            <a:rPr lang="en-GB" sz="3600" dirty="0" smtClean="0"/>
            <a:t>Data</a:t>
          </a:r>
          <a:endParaRPr lang="en-GB" sz="3600" dirty="0"/>
        </a:p>
      </dgm:t>
    </dgm:pt>
    <dgm:pt modelId="{02403038-A084-4528-B94E-4AC0B4E058B7}" type="parTrans" cxnId="{57A6A473-954C-4E79-B8ED-D94EEEE6ABDD}">
      <dgm:prSet/>
      <dgm:spPr/>
      <dgm:t>
        <a:bodyPr/>
        <a:lstStyle/>
        <a:p>
          <a:endParaRPr lang="en-GB" sz="2800"/>
        </a:p>
      </dgm:t>
    </dgm:pt>
    <dgm:pt modelId="{AE89B83C-042C-4B75-B86A-250DB3519FBC}" type="sibTrans" cxnId="{57A6A473-954C-4E79-B8ED-D94EEEE6ABDD}">
      <dgm:prSet/>
      <dgm:spPr/>
      <dgm:t>
        <a:bodyPr/>
        <a:lstStyle/>
        <a:p>
          <a:endParaRPr lang="en-GB" sz="2800"/>
        </a:p>
      </dgm:t>
    </dgm:pt>
    <dgm:pt modelId="{E1663CD0-F6AA-4D28-9E47-C667CD130CFC}">
      <dgm:prSet phldrT="[Text]" custT="1"/>
      <dgm:spPr/>
      <dgm:t>
        <a:bodyPr/>
        <a:lstStyle/>
        <a:p>
          <a:r>
            <a:rPr lang="en-GB" sz="3600" dirty="0" smtClean="0"/>
            <a:t>Information</a:t>
          </a:r>
          <a:endParaRPr lang="en-GB" sz="3600" dirty="0"/>
        </a:p>
      </dgm:t>
    </dgm:pt>
    <dgm:pt modelId="{01B3B4BF-74DE-48CD-9EC9-7D8802D43850}" type="parTrans" cxnId="{598FCA8D-F59A-4826-930E-C301C89A1A09}">
      <dgm:prSet/>
      <dgm:spPr/>
      <dgm:t>
        <a:bodyPr/>
        <a:lstStyle/>
        <a:p>
          <a:endParaRPr lang="en-GB" sz="2800"/>
        </a:p>
      </dgm:t>
    </dgm:pt>
    <dgm:pt modelId="{A23A73D6-4BC3-4797-BBDC-06AB4FC8220F}" type="sibTrans" cxnId="{598FCA8D-F59A-4826-930E-C301C89A1A09}">
      <dgm:prSet/>
      <dgm:spPr/>
      <dgm:t>
        <a:bodyPr/>
        <a:lstStyle/>
        <a:p>
          <a:endParaRPr lang="en-GB" sz="2800"/>
        </a:p>
      </dgm:t>
    </dgm:pt>
    <dgm:pt modelId="{0987CB3F-C52E-4E82-927B-D1AB114D2F16}">
      <dgm:prSet phldrT="[Text]" custT="1"/>
      <dgm:spPr/>
      <dgm:t>
        <a:bodyPr/>
        <a:lstStyle/>
        <a:p>
          <a:r>
            <a:rPr lang="en-GB" sz="3600" dirty="0" smtClean="0"/>
            <a:t>Insights</a:t>
          </a:r>
          <a:endParaRPr lang="en-GB" sz="3600" dirty="0"/>
        </a:p>
      </dgm:t>
    </dgm:pt>
    <dgm:pt modelId="{7949D0FA-88B9-40A1-AFF5-D1E0095F20F9}" type="parTrans" cxnId="{04B7B3C2-C3E0-4443-A49F-0E52A92DA0CE}">
      <dgm:prSet/>
      <dgm:spPr/>
      <dgm:t>
        <a:bodyPr/>
        <a:lstStyle/>
        <a:p>
          <a:endParaRPr lang="en-GB" sz="2800"/>
        </a:p>
      </dgm:t>
    </dgm:pt>
    <dgm:pt modelId="{C6838FEF-AE4E-47D3-9DBF-91624E8C5E1E}" type="sibTrans" cxnId="{04B7B3C2-C3E0-4443-A49F-0E52A92DA0CE}">
      <dgm:prSet/>
      <dgm:spPr/>
      <dgm:t>
        <a:bodyPr/>
        <a:lstStyle/>
        <a:p>
          <a:endParaRPr lang="en-GB" sz="2800"/>
        </a:p>
      </dgm:t>
    </dgm:pt>
    <dgm:pt modelId="{B83DCA72-E8D9-4938-8DBA-C021BD3FA456}">
      <dgm:prSet phldrT="[Text]" custT="1"/>
      <dgm:spPr/>
      <dgm:t>
        <a:bodyPr/>
        <a:lstStyle/>
        <a:p>
          <a:r>
            <a:rPr lang="en-GB" sz="3600" dirty="0" smtClean="0">
              <a:solidFill>
                <a:srgbClr val="FF0000"/>
              </a:solidFill>
            </a:rPr>
            <a:t>Action</a:t>
          </a:r>
          <a:endParaRPr lang="en-GB" sz="3600" dirty="0">
            <a:solidFill>
              <a:srgbClr val="FF0000"/>
            </a:solidFill>
          </a:endParaRPr>
        </a:p>
      </dgm:t>
    </dgm:pt>
    <dgm:pt modelId="{B7C368D2-0119-4969-9C66-7F74833A5855}" type="parTrans" cxnId="{4F093847-95AD-4007-83DC-AC6756CF8C3B}">
      <dgm:prSet/>
      <dgm:spPr/>
      <dgm:t>
        <a:bodyPr/>
        <a:lstStyle/>
        <a:p>
          <a:endParaRPr lang="en-GB" sz="2800"/>
        </a:p>
      </dgm:t>
    </dgm:pt>
    <dgm:pt modelId="{B7B3CC23-E82A-43F1-8D13-FBD888CC6387}" type="sibTrans" cxnId="{4F093847-95AD-4007-83DC-AC6756CF8C3B}">
      <dgm:prSet/>
      <dgm:spPr/>
      <dgm:t>
        <a:bodyPr/>
        <a:lstStyle/>
        <a:p>
          <a:endParaRPr lang="en-GB" sz="2800"/>
        </a:p>
      </dgm:t>
    </dgm:pt>
    <dgm:pt modelId="{BACC4575-FB68-4AC8-A368-1AF801A1D27C}" type="pres">
      <dgm:prSet presAssocID="{FDB11821-29EE-44CE-BC94-049DA28F4B50}" presName="arrowDiagram" presStyleCnt="0">
        <dgm:presLayoutVars>
          <dgm:chMax val="5"/>
          <dgm:dir/>
          <dgm:resizeHandles val="exact"/>
        </dgm:presLayoutVars>
      </dgm:prSet>
      <dgm:spPr/>
    </dgm:pt>
    <dgm:pt modelId="{6724D5F2-E8AE-4F33-BF93-5F3B160CD1BD}" type="pres">
      <dgm:prSet presAssocID="{FDB11821-29EE-44CE-BC94-049DA28F4B50}" presName="arrow" presStyleLbl="bgShp" presStyleIdx="0" presStyleCnt="1"/>
      <dgm:spPr/>
      <dgm:t>
        <a:bodyPr/>
        <a:lstStyle/>
        <a:p>
          <a:endParaRPr lang="en-GB"/>
        </a:p>
      </dgm:t>
    </dgm:pt>
    <dgm:pt modelId="{1EEF8F23-337D-408E-8E39-52065CEF4848}" type="pres">
      <dgm:prSet presAssocID="{FDB11821-29EE-44CE-BC94-049DA28F4B50}" presName="arrowDiagram4" presStyleCnt="0"/>
      <dgm:spPr/>
    </dgm:pt>
    <dgm:pt modelId="{AEFF351D-5D59-42AD-A4C5-9D874357B0A7}" type="pres">
      <dgm:prSet presAssocID="{AF0CDFF5-FF79-48EF-91D4-599FBEB17CA3}" presName="bullet4a" presStyleLbl="node1" presStyleIdx="0" presStyleCnt="4"/>
      <dgm:spPr/>
    </dgm:pt>
    <dgm:pt modelId="{4D0F22A6-A606-4146-AB10-962344E909F8}" type="pres">
      <dgm:prSet presAssocID="{AF0CDFF5-FF79-48EF-91D4-599FBEB17CA3}" presName="textBox4a" presStyleLbl="revTx" presStyleIdx="0" presStyleCnt="4">
        <dgm:presLayoutVars>
          <dgm:bulletEnabled val="1"/>
        </dgm:presLayoutVars>
      </dgm:prSet>
      <dgm:spPr/>
      <dgm:t>
        <a:bodyPr/>
        <a:lstStyle/>
        <a:p>
          <a:endParaRPr lang="en-GB"/>
        </a:p>
      </dgm:t>
    </dgm:pt>
    <dgm:pt modelId="{A43E62BD-FD06-4578-B343-4C4142568712}" type="pres">
      <dgm:prSet presAssocID="{E1663CD0-F6AA-4D28-9E47-C667CD130CFC}" presName="bullet4b" presStyleLbl="node1" presStyleIdx="1" presStyleCnt="4"/>
      <dgm:spPr/>
    </dgm:pt>
    <dgm:pt modelId="{B81D1F29-1EC3-4A07-BEF9-0E12089B2904}" type="pres">
      <dgm:prSet presAssocID="{E1663CD0-F6AA-4D28-9E47-C667CD130CFC}" presName="textBox4b" presStyleLbl="revTx" presStyleIdx="1" presStyleCnt="4" custScaleX="154359" custScaleY="85154" custLinFactNeighborX="20812" custLinFactNeighborY="5611">
        <dgm:presLayoutVars>
          <dgm:bulletEnabled val="1"/>
        </dgm:presLayoutVars>
      </dgm:prSet>
      <dgm:spPr/>
      <dgm:t>
        <a:bodyPr/>
        <a:lstStyle/>
        <a:p>
          <a:endParaRPr lang="en-GB"/>
        </a:p>
      </dgm:t>
    </dgm:pt>
    <dgm:pt modelId="{632FFA0E-B115-4054-B6BE-1A408E2CF960}" type="pres">
      <dgm:prSet presAssocID="{0987CB3F-C52E-4E82-927B-D1AB114D2F16}" presName="bullet4c" presStyleLbl="node1" presStyleIdx="2" presStyleCnt="4"/>
      <dgm:spPr/>
    </dgm:pt>
    <dgm:pt modelId="{32FE7EB4-28D7-43DC-806B-8D7D21B6EEAC}" type="pres">
      <dgm:prSet presAssocID="{0987CB3F-C52E-4E82-927B-D1AB114D2F16}" presName="textBox4c" presStyleLbl="revTx" presStyleIdx="2" presStyleCnt="4" custScaleY="86706">
        <dgm:presLayoutVars>
          <dgm:bulletEnabled val="1"/>
        </dgm:presLayoutVars>
      </dgm:prSet>
      <dgm:spPr/>
      <dgm:t>
        <a:bodyPr/>
        <a:lstStyle/>
        <a:p>
          <a:endParaRPr lang="en-GB"/>
        </a:p>
      </dgm:t>
    </dgm:pt>
    <dgm:pt modelId="{6E813CAF-8432-420D-A158-D10E36153441}" type="pres">
      <dgm:prSet presAssocID="{B83DCA72-E8D9-4938-8DBA-C021BD3FA456}" presName="bullet4d" presStyleLbl="node1" presStyleIdx="3" presStyleCnt="4"/>
      <dgm:spPr>
        <a:solidFill>
          <a:srgbClr val="FF0000"/>
        </a:solidFill>
      </dgm:spPr>
    </dgm:pt>
    <dgm:pt modelId="{2C9687F8-B37E-48DE-941E-758CB524F248}" type="pres">
      <dgm:prSet presAssocID="{B83DCA72-E8D9-4938-8DBA-C021BD3FA456}" presName="textBox4d" presStyleLbl="revTx" presStyleIdx="3" presStyleCnt="4">
        <dgm:presLayoutVars>
          <dgm:bulletEnabled val="1"/>
        </dgm:presLayoutVars>
      </dgm:prSet>
      <dgm:spPr/>
      <dgm:t>
        <a:bodyPr/>
        <a:lstStyle/>
        <a:p>
          <a:endParaRPr lang="en-GB"/>
        </a:p>
      </dgm:t>
    </dgm:pt>
  </dgm:ptLst>
  <dgm:cxnLst>
    <dgm:cxn modelId="{DE13021F-2794-4088-86AC-B2E7BB4E0492}" type="presOf" srcId="{B83DCA72-E8D9-4938-8DBA-C021BD3FA456}" destId="{2C9687F8-B37E-48DE-941E-758CB524F248}" srcOrd="0" destOrd="0" presId="urn:microsoft.com/office/officeart/2005/8/layout/arrow2"/>
    <dgm:cxn modelId="{4F093847-95AD-4007-83DC-AC6756CF8C3B}" srcId="{FDB11821-29EE-44CE-BC94-049DA28F4B50}" destId="{B83DCA72-E8D9-4938-8DBA-C021BD3FA456}" srcOrd="3" destOrd="0" parTransId="{B7C368D2-0119-4969-9C66-7F74833A5855}" sibTransId="{B7B3CC23-E82A-43F1-8D13-FBD888CC6387}"/>
    <dgm:cxn modelId="{57A6A473-954C-4E79-B8ED-D94EEEE6ABDD}" srcId="{FDB11821-29EE-44CE-BC94-049DA28F4B50}" destId="{AF0CDFF5-FF79-48EF-91D4-599FBEB17CA3}" srcOrd="0" destOrd="0" parTransId="{02403038-A084-4528-B94E-4AC0B4E058B7}" sibTransId="{AE89B83C-042C-4B75-B86A-250DB3519FBC}"/>
    <dgm:cxn modelId="{05CACB53-23FB-4B2E-8225-6D9712B32FC7}" type="presOf" srcId="{FDB11821-29EE-44CE-BC94-049DA28F4B50}" destId="{BACC4575-FB68-4AC8-A368-1AF801A1D27C}" srcOrd="0" destOrd="0" presId="urn:microsoft.com/office/officeart/2005/8/layout/arrow2"/>
    <dgm:cxn modelId="{CFE73CE0-970E-411E-9260-A55EDACB2183}" type="presOf" srcId="{0987CB3F-C52E-4E82-927B-D1AB114D2F16}" destId="{32FE7EB4-28D7-43DC-806B-8D7D21B6EEAC}" srcOrd="0" destOrd="0" presId="urn:microsoft.com/office/officeart/2005/8/layout/arrow2"/>
    <dgm:cxn modelId="{04B7B3C2-C3E0-4443-A49F-0E52A92DA0CE}" srcId="{FDB11821-29EE-44CE-BC94-049DA28F4B50}" destId="{0987CB3F-C52E-4E82-927B-D1AB114D2F16}" srcOrd="2" destOrd="0" parTransId="{7949D0FA-88B9-40A1-AFF5-D1E0095F20F9}" sibTransId="{C6838FEF-AE4E-47D3-9DBF-91624E8C5E1E}"/>
    <dgm:cxn modelId="{5DD32F39-8365-43CF-B64B-3A5705161C96}" type="presOf" srcId="{AF0CDFF5-FF79-48EF-91D4-599FBEB17CA3}" destId="{4D0F22A6-A606-4146-AB10-962344E909F8}" srcOrd="0" destOrd="0" presId="urn:microsoft.com/office/officeart/2005/8/layout/arrow2"/>
    <dgm:cxn modelId="{598FCA8D-F59A-4826-930E-C301C89A1A09}" srcId="{FDB11821-29EE-44CE-BC94-049DA28F4B50}" destId="{E1663CD0-F6AA-4D28-9E47-C667CD130CFC}" srcOrd="1" destOrd="0" parTransId="{01B3B4BF-74DE-48CD-9EC9-7D8802D43850}" sibTransId="{A23A73D6-4BC3-4797-BBDC-06AB4FC8220F}"/>
    <dgm:cxn modelId="{6B37F6B0-F059-47F0-94B2-2E9AEEC21839}" type="presOf" srcId="{E1663CD0-F6AA-4D28-9E47-C667CD130CFC}" destId="{B81D1F29-1EC3-4A07-BEF9-0E12089B2904}" srcOrd="0" destOrd="0" presId="urn:microsoft.com/office/officeart/2005/8/layout/arrow2"/>
    <dgm:cxn modelId="{D63DDC3F-B429-40CD-943D-847ADE8E28B3}" type="presParOf" srcId="{BACC4575-FB68-4AC8-A368-1AF801A1D27C}" destId="{6724D5F2-E8AE-4F33-BF93-5F3B160CD1BD}" srcOrd="0" destOrd="0" presId="urn:microsoft.com/office/officeart/2005/8/layout/arrow2"/>
    <dgm:cxn modelId="{FC56A286-A6D7-418B-9C7D-FF8AFA10BF5D}" type="presParOf" srcId="{BACC4575-FB68-4AC8-A368-1AF801A1D27C}" destId="{1EEF8F23-337D-408E-8E39-52065CEF4848}" srcOrd="1" destOrd="0" presId="urn:microsoft.com/office/officeart/2005/8/layout/arrow2"/>
    <dgm:cxn modelId="{DE8EB465-CCDF-4522-A3C7-C1FAB371C866}" type="presParOf" srcId="{1EEF8F23-337D-408E-8E39-52065CEF4848}" destId="{AEFF351D-5D59-42AD-A4C5-9D874357B0A7}" srcOrd="0" destOrd="0" presId="urn:microsoft.com/office/officeart/2005/8/layout/arrow2"/>
    <dgm:cxn modelId="{9DC9C55A-4E1D-41E3-8F5C-604B9EFBCF94}" type="presParOf" srcId="{1EEF8F23-337D-408E-8E39-52065CEF4848}" destId="{4D0F22A6-A606-4146-AB10-962344E909F8}" srcOrd="1" destOrd="0" presId="urn:microsoft.com/office/officeart/2005/8/layout/arrow2"/>
    <dgm:cxn modelId="{5C88742E-1BCC-4913-8A66-F13F64C5D3E6}" type="presParOf" srcId="{1EEF8F23-337D-408E-8E39-52065CEF4848}" destId="{A43E62BD-FD06-4578-B343-4C4142568712}" srcOrd="2" destOrd="0" presId="urn:microsoft.com/office/officeart/2005/8/layout/arrow2"/>
    <dgm:cxn modelId="{F16A847B-70AC-4B95-B816-ACD0D847DDD8}" type="presParOf" srcId="{1EEF8F23-337D-408E-8E39-52065CEF4848}" destId="{B81D1F29-1EC3-4A07-BEF9-0E12089B2904}" srcOrd="3" destOrd="0" presId="urn:microsoft.com/office/officeart/2005/8/layout/arrow2"/>
    <dgm:cxn modelId="{67822883-CEC8-48F7-AB07-4C5FDBE65A91}" type="presParOf" srcId="{1EEF8F23-337D-408E-8E39-52065CEF4848}" destId="{632FFA0E-B115-4054-B6BE-1A408E2CF960}" srcOrd="4" destOrd="0" presId="urn:microsoft.com/office/officeart/2005/8/layout/arrow2"/>
    <dgm:cxn modelId="{82C7B5E4-A654-4FED-AEAF-E66D71C4FFB9}" type="presParOf" srcId="{1EEF8F23-337D-408E-8E39-52065CEF4848}" destId="{32FE7EB4-28D7-43DC-806B-8D7D21B6EEAC}" srcOrd="5" destOrd="0" presId="urn:microsoft.com/office/officeart/2005/8/layout/arrow2"/>
    <dgm:cxn modelId="{285F9110-DF4F-4F14-A91E-CCC06C39271A}" type="presParOf" srcId="{1EEF8F23-337D-408E-8E39-52065CEF4848}" destId="{6E813CAF-8432-420D-A158-D10E36153441}" srcOrd="6" destOrd="0" presId="urn:microsoft.com/office/officeart/2005/8/layout/arrow2"/>
    <dgm:cxn modelId="{5B6B7805-EE79-40E1-B659-B9DE2DAFDBB9}" type="presParOf" srcId="{1EEF8F23-337D-408E-8E39-52065CEF4848}" destId="{2C9687F8-B37E-48DE-941E-758CB524F248}" srcOrd="7"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3E34B9-EAF1-434E-A13A-9C5DDE13E6A3}">
      <dsp:nvSpPr>
        <dsp:cNvPr id="0" name=""/>
        <dsp:cNvSpPr/>
      </dsp:nvSpPr>
      <dsp:spPr>
        <a:xfrm>
          <a:off x="3509038" y="2148558"/>
          <a:ext cx="1634912" cy="163491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GB" sz="2100" kern="1200" dirty="0" smtClean="0"/>
            <a:t>5 Inspection Questions</a:t>
          </a:r>
          <a:endParaRPr lang="en-GB" sz="2100" kern="1200" dirty="0"/>
        </a:p>
      </dsp:txBody>
      <dsp:txXfrm>
        <a:off x="3748465" y="2387985"/>
        <a:ext cx="1156058" cy="1156058"/>
      </dsp:txXfrm>
    </dsp:sp>
    <dsp:sp modelId="{79DD61AC-FF6E-4065-B59A-781D48A71F23}">
      <dsp:nvSpPr>
        <dsp:cNvPr id="0" name=""/>
        <dsp:cNvSpPr/>
      </dsp:nvSpPr>
      <dsp:spPr>
        <a:xfrm rot="16200000">
          <a:off x="4079811" y="1884870"/>
          <a:ext cx="493366" cy="34009"/>
        </a:xfrm>
        <a:custGeom>
          <a:avLst/>
          <a:gdLst/>
          <a:ahLst/>
          <a:cxnLst/>
          <a:rect l="0" t="0" r="0" b="0"/>
          <a:pathLst>
            <a:path>
              <a:moveTo>
                <a:pt x="0" y="17004"/>
              </a:moveTo>
              <a:lnTo>
                <a:pt x="493366" y="1700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4314160" y="1889540"/>
        <a:ext cx="24668" cy="24668"/>
      </dsp:txXfrm>
    </dsp:sp>
    <dsp:sp modelId="{4B7CA8DF-37FD-4F54-93A4-670841AD3803}">
      <dsp:nvSpPr>
        <dsp:cNvPr id="0" name=""/>
        <dsp:cNvSpPr/>
      </dsp:nvSpPr>
      <dsp:spPr>
        <a:xfrm>
          <a:off x="3509038" y="20278"/>
          <a:ext cx="1634912" cy="1634912"/>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GB" sz="1000" kern="1200" dirty="0" smtClean="0"/>
            <a:t>...responding when a child and young people need protection </a:t>
          </a:r>
          <a:endParaRPr lang="en-GB" sz="1000" kern="1200" dirty="0"/>
        </a:p>
      </dsp:txBody>
      <dsp:txXfrm>
        <a:off x="3748465" y="259705"/>
        <a:ext cx="1156058" cy="1156058"/>
      </dsp:txXfrm>
    </dsp:sp>
    <dsp:sp modelId="{276C4FEC-3F7D-4D24-9D0A-18E3FB4FC048}">
      <dsp:nvSpPr>
        <dsp:cNvPr id="0" name=""/>
        <dsp:cNvSpPr/>
      </dsp:nvSpPr>
      <dsp:spPr>
        <a:xfrm rot="20520000">
          <a:off x="5091868" y="2620172"/>
          <a:ext cx="493366" cy="34009"/>
        </a:xfrm>
        <a:custGeom>
          <a:avLst/>
          <a:gdLst/>
          <a:ahLst/>
          <a:cxnLst/>
          <a:rect l="0" t="0" r="0" b="0"/>
          <a:pathLst>
            <a:path>
              <a:moveTo>
                <a:pt x="0" y="17004"/>
              </a:moveTo>
              <a:lnTo>
                <a:pt x="493366" y="1700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5326217" y="2624843"/>
        <a:ext cx="24668" cy="24668"/>
      </dsp:txXfrm>
    </dsp:sp>
    <dsp:sp modelId="{9C9AD47C-3FD9-4D70-8633-20C70208745C}">
      <dsp:nvSpPr>
        <dsp:cNvPr id="0" name=""/>
        <dsp:cNvSpPr/>
      </dsp:nvSpPr>
      <dsp:spPr>
        <a:xfrm>
          <a:off x="5533152" y="1490883"/>
          <a:ext cx="1634912" cy="1634912"/>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GB" sz="1000" kern="1200" dirty="0" smtClean="0"/>
            <a:t>...helping children and young people who have experienced abuse and neglect stay healthy and well and recover from heir experiences </a:t>
          </a:r>
          <a:endParaRPr lang="en-GB" sz="1000" kern="1200" dirty="0"/>
        </a:p>
      </dsp:txBody>
      <dsp:txXfrm>
        <a:off x="5772579" y="1730310"/>
        <a:ext cx="1156058" cy="1156058"/>
      </dsp:txXfrm>
    </dsp:sp>
    <dsp:sp modelId="{EC51DA80-3A6C-478C-A21F-056C8256709B}">
      <dsp:nvSpPr>
        <dsp:cNvPr id="0" name=""/>
        <dsp:cNvSpPr/>
      </dsp:nvSpPr>
      <dsp:spPr>
        <a:xfrm rot="3240000">
          <a:off x="4705296" y="3809917"/>
          <a:ext cx="493366" cy="34009"/>
        </a:xfrm>
        <a:custGeom>
          <a:avLst/>
          <a:gdLst/>
          <a:ahLst/>
          <a:cxnLst/>
          <a:rect l="0" t="0" r="0" b="0"/>
          <a:pathLst>
            <a:path>
              <a:moveTo>
                <a:pt x="0" y="17004"/>
              </a:moveTo>
              <a:lnTo>
                <a:pt x="493366" y="1700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4939646" y="3814587"/>
        <a:ext cx="24668" cy="24668"/>
      </dsp:txXfrm>
    </dsp:sp>
    <dsp:sp modelId="{913E1966-C033-4757-9A4F-903AE236FC35}">
      <dsp:nvSpPr>
        <dsp:cNvPr id="0" name=""/>
        <dsp:cNvSpPr/>
      </dsp:nvSpPr>
      <dsp:spPr>
        <a:xfrm>
          <a:off x="4760009" y="3870372"/>
          <a:ext cx="1634912" cy="1634912"/>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GB" sz="1000" kern="1200" dirty="0" smtClean="0"/>
            <a:t>...maximising the wellbeing of children and young people who are looked after </a:t>
          </a:r>
          <a:endParaRPr lang="en-GB" sz="1000" kern="1200" dirty="0"/>
        </a:p>
      </dsp:txBody>
      <dsp:txXfrm>
        <a:off x="4999436" y="4109799"/>
        <a:ext cx="1156058" cy="1156058"/>
      </dsp:txXfrm>
    </dsp:sp>
    <dsp:sp modelId="{804233FC-9A7E-4EAD-85ED-1CE68DC3B2F8}">
      <dsp:nvSpPr>
        <dsp:cNvPr id="0" name=""/>
        <dsp:cNvSpPr/>
      </dsp:nvSpPr>
      <dsp:spPr>
        <a:xfrm rot="7560000">
          <a:off x="3454325" y="3809917"/>
          <a:ext cx="493366" cy="34009"/>
        </a:xfrm>
        <a:custGeom>
          <a:avLst/>
          <a:gdLst/>
          <a:ahLst/>
          <a:cxnLst/>
          <a:rect l="0" t="0" r="0" b="0"/>
          <a:pathLst>
            <a:path>
              <a:moveTo>
                <a:pt x="0" y="17004"/>
              </a:moveTo>
              <a:lnTo>
                <a:pt x="493366" y="1700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rot="10800000">
        <a:off x="3688674" y="3814587"/>
        <a:ext cx="24668" cy="24668"/>
      </dsp:txXfrm>
    </dsp:sp>
    <dsp:sp modelId="{98D7BF10-E2AF-4380-99B1-EE894E2455C1}">
      <dsp:nvSpPr>
        <dsp:cNvPr id="0" name=""/>
        <dsp:cNvSpPr/>
      </dsp:nvSpPr>
      <dsp:spPr>
        <a:xfrm>
          <a:off x="2258066" y="3870372"/>
          <a:ext cx="1634912" cy="1634912"/>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GB" sz="1000" kern="1200" dirty="0" smtClean="0"/>
            <a:t>...enabling care experienced young people to succeed in their transition to adulthood </a:t>
          </a:r>
          <a:endParaRPr lang="en-GB" sz="1000" kern="1200" dirty="0"/>
        </a:p>
      </dsp:txBody>
      <dsp:txXfrm>
        <a:off x="2497493" y="4109799"/>
        <a:ext cx="1156058" cy="1156058"/>
      </dsp:txXfrm>
    </dsp:sp>
    <dsp:sp modelId="{7A43FB6D-E896-47AC-A9FF-03F1ACFA8EBE}">
      <dsp:nvSpPr>
        <dsp:cNvPr id="0" name=""/>
        <dsp:cNvSpPr/>
      </dsp:nvSpPr>
      <dsp:spPr>
        <a:xfrm rot="11880000">
          <a:off x="3067753" y="2620172"/>
          <a:ext cx="493366" cy="34009"/>
        </a:xfrm>
        <a:custGeom>
          <a:avLst/>
          <a:gdLst/>
          <a:ahLst/>
          <a:cxnLst/>
          <a:rect l="0" t="0" r="0" b="0"/>
          <a:pathLst>
            <a:path>
              <a:moveTo>
                <a:pt x="0" y="17004"/>
              </a:moveTo>
              <a:lnTo>
                <a:pt x="493366" y="1700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rot="10800000">
        <a:off x="3302103" y="2624843"/>
        <a:ext cx="24668" cy="24668"/>
      </dsp:txXfrm>
    </dsp:sp>
    <dsp:sp modelId="{E384002C-1462-475C-AD2A-A13152FA3D7B}">
      <dsp:nvSpPr>
        <dsp:cNvPr id="0" name=""/>
        <dsp:cNvSpPr/>
      </dsp:nvSpPr>
      <dsp:spPr>
        <a:xfrm>
          <a:off x="1484923" y="1490883"/>
          <a:ext cx="1634912" cy="1634912"/>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GB" sz="1000" kern="1200" dirty="0" smtClean="0"/>
            <a:t>How good is collaborative leadership</a:t>
          </a:r>
          <a:endParaRPr lang="en-GB" sz="1000" kern="1200" dirty="0"/>
        </a:p>
      </dsp:txBody>
      <dsp:txXfrm>
        <a:off x="1724350" y="1730310"/>
        <a:ext cx="1156058" cy="11560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8100" y="0"/>
            <a:ext cx="2944813" cy="496888"/>
          </a:xfrm>
          <a:prstGeom prst="rect">
            <a:avLst/>
          </a:prstGeom>
        </p:spPr>
        <p:txBody>
          <a:bodyPr vert="horz" lIns="91440" tIns="45720" rIns="91440" bIns="45720" rtlCol="0"/>
          <a:lstStyle>
            <a:lvl1pPr algn="r">
              <a:defRPr sz="1200"/>
            </a:lvl1pPr>
          </a:lstStyle>
          <a:p>
            <a:fld id="{B66E4E2A-CDC7-4E9A-A121-E6F041078329}" type="datetimeFigureOut">
              <a:rPr lang="en-GB" smtClean="0"/>
              <a:t>24/10/2019</a:t>
            </a:fld>
            <a:endParaRPr lang="en-GB"/>
          </a:p>
        </p:txBody>
      </p:sp>
      <p:sp>
        <p:nvSpPr>
          <p:cNvPr id="4" name="Footer Placeholder 3"/>
          <p:cNvSpPr>
            <a:spLocks noGrp="1"/>
          </p:cNvSpPr>
          <p:nvPr>
            <p:ph type="ftr" sz="quarter" idx="2"/>
          </p:nvPr>
        </p:nvSpPr>
        <p:spPr>
          <a:xfrm>
            <a:off x="0" y="9409113"/>
            <a:ext cx="2944813"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8100" y="9409113"/>
            <a:ext cx="2944813" cy="496887"/>
          </a:xfrm>
          <a:prstGeom prst="rect">
            <a:avLst/>
          </a:prstGeom>
        </p:spPr>
        <p:txBody>
          <a:bodyPr vert="horz" lIns="91440" tIns="45720" rIns="91440" bIns="45720" rtlCol="0" anchor="b"/>
          <a:lstStyle>
            <a:lvl1pPr algn="r">
              <a:defRPr sz="1200"/>
            </a:lvl1pPr>
          </a:lstStyle>
          <a:p>
            <a:fld id="{B624733F-9858-4928-8CF3-A64309AF2E96}" type="slidenum">
              <a:rPr lang="en-GB" smtClean="0"/>
              <a:t>‹#›</a:t>
            </a:fld>
            <a:endParaRPr lang="en-GB"/>
          </a:p>
        </p:txBody>
      </p:sp>
    </p:spTree>
    <p:extLst>
      <p:ext uri="{BB962C8B-B14F-4D97-AF65-F5344CB8AC3E}">
        <p14:creationId xmlns:p14="http://schemas.microsoft.com/office/powerpoint/2010/main" val="11407491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024" cy="495855"/>
          </a:xfrm>
          <a:prstGeom prst="rect">
            <a:avLst/>
          </a:prstGeom>
        </p:spPr>
        <p:txBody>
          <a:bodyPr vert="horz" lIns="91303" tIns="45651" rIns="91303" bIns="45651" rtlCol="0"/>
          <a:lstStyle>
            <a:lvl1pPr algn="l">
              <a:defRPr sz="1200"/>
            </a:lvl1pPr>
          </a:lstStyle>
          <a:p>
            <a:endParaRPr lang="en-GB"/>
          </a:p>
        </p:txBody>
      </p:sp>
      <p:sp>
        <p:nvSpPr>
          <p:cNvPr id="3" name="Date Placeholder 2"/>
          <p:cNvSpPr>
            <a:spLocks noGrp="1"/>
          </p:cNvSpPr>
          <p:nvPr>
            <p:ph type="dt" idx="1"/>
          </p:nvPr>
        </p:nvSpPr>
        <p:spPr>
          <a:xfrm>
            <a:off x="3847890" y="0"/>
            <a:ext cx="2945024" cy="495855"/>
          </a:xfrm>
          <a:prstGeom prst="rect">
            <a:avLst/>
          </a:prstGeom>
        </p:spPr>
        <p:txBody>
          <a:bodyPr vert="horz" lIns="91303" tIns="45651" rIns="91303" bIns="45651" rtlCol="0"/>
          <a:lstStyle>
            <a:lvl1pPr algn="r">
              <a:defRPr sz="1200"/>
            </a:lvl1pPr>
          </a:lstStyle>
          <a:p>
            <a:fld id="{3F7B62A6-8DB2-4CEA-A5EA-3578E6624794}" type="datetimeFigureOut">
              <a:rPr lang="en-GB" smtClean="0"/>
              <a:pPr/>
              <a:t>24/10/2019</a:t>
            </a:fld>
            <a:endParaRPr lang="en-GB"/>
          </a:p>
        </p:txBody>
      </p:sp>
      <p:sp>
        <p:nvSpPr>
          <p:cNvPr id="4" name="Slide Image Placeholder 3"/>
          <p:cNvSpPr>
            <a:spLocks noGrp="1" noRot="1" noChangeAspect="1"/>
          </p:cNvSpPr>
          <p:nvPr>
            <p:ph type="sldImg" idx="2"/>
          </p:nvPr>
        </p:nvSpPr>
        <p:spPr>
          <a:xfrm>
            <a:off x="920750" y="742950"/>
            <a:ext cx="4953000" cy="3714750"/>
          </a:xfrm>
          <a:prstGeom prst="rect">
            <a:avLst/>
          </a:prstGeom>
          <a:noFill/>
          <a:ln w="12700">
            <a:solidFill>
              <a:prstClr val="black"/>
            </a:solidFill>
          </a:ln>
        </p:spPr>
        <p:txBody>
          <a:bodyPr vert="horz" lIns="91303" tIns="45651" rIns="91303" bIns="45651" rtlCol="0" anchor="ctr"/>
          <a:lstStyle/>
          <a:p>
            <a:endParaRPr lang="en-GB"/>
          </a:p>
        </p:txBody>
      </p:sp>
      <p:sp>
        <p:nvSpPr>
          <p:cNvPr id="5" name="Notes Placeholder 4"/>
          <p:cNvSpPr>
            <a:spLocks noGrp="1"/>
          </p:cNvSpPr>
          <p:nvPr>
            <p:ph type="body" sz="quarter" idx="3"/>
          </p:nvPr>
        </p:nvSpPr>
        <p:spPr>
          <a:xfrm>
            <a:off x="679133" y="4705073"/>
            <a:ext cx="5436235" cy="4457937"/>
          </a:xfrm>
          <a:prstGeom prst="rect">
            <a:avLst/>
          </a:prstGeom>
        </p:spPr>
        <p:txBody>
          <a:bodyPr vert="horz" lIns="91303" tIns="45651" rIns="91303" bIns="4565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08562"/>
            <a:ext cx="2945024" cy="495854"/>
          </a:xfrm>
          <a:prstGeom prst="rect">
            <a:avLst/>
          </a:prstGeom>
        </p:spPr>
        <p:txBody>
          <a:bodyPr vert="horz" lIns="91303" tIns="45651" rIns="91303" bIns="45651" rtlCol="0" anchor="b"/>
          <a:lstStyle>
            <a:lvl1pPr algn="l">
              <a:defRPr sz="1200"/>
            </a:lvl1pPr>
          </a:lstStyle>
          <a:p>
            <a:endParaRPr lang="en-GB"/>
          </a:p>
        </p:txBody>
      </p:sp>
      <p:sp>
        <p:nvSpPr>
          <p:cNvPr id="7" name="Slide Number Placeholder 6"/>
          <p:cNvSpPr>
            <a:spLocks noGrp="1"/>
          </p:cNvSpPr>
          <p:nvPr>
            <p:ph type="sldNum" sz="quarter" idx="5"/>
          </p:nvPr>
        </p:nvSpPr>
        <p:spPr>
          <a:xfrm>
            <a:off x="3847890" y="9408562"/>
            <a:ext cx="2945024" cy="495854"/>
          </a:xfrm>
          <a:prstGeom prst="rect">
            <a:avLst/>
          </a:prstGeom>
        </p:spPr>
        <p:txBody>
          <a:bodyPr vert="horz" lIns="91303" tIns="45651" rIns="91303" bIns="45651" rtlCol="0" anchor="b"/>
          <a:lstStyle>
            <a:lvl1pPr algn="r">
              <a:defRPr sz="1200"/>
            </a:lvl1pPr>
          </a:lstStyle>
          <a:p>
            <a:fld id="{7C9F85FC-62B5-40AF-8AF0-975FE09EF6AC}" type="slidenum">
              <a:rPr lang="en-GB" smtClean="0"/>
              <a:pPr/>
              <a:t>‹#›</a:t>
            </a:fld>
            <a:endParaRPr lang="en-GB"/>
          </a:p>
        </p:txBody>
      </p:sp>
    </p:spTree>
    <p:extLst>
      <p:ext uri="{BB962C8B-B14F-4D97-AF65-F5344CB8AC3E}">
        <p14:creationId xmlns:p14="http://schemas.microsoft.com/office/powerpoint/2010/main" val="128622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C9F85FC-62B5-40AF-8AF0-975FE09EF6AC}" type="slidenum">
              <a:rPr lang="en-GB" smtClean="0"/>
              <a:pPr/>
              <a:t>1</a:t>
            </a:fld>
            <a:endParaRPr lang="en-GB"/>
          </a:p>
        </p:txBody>
      </p:sp>
    </p:spTree>
    <p:extLst>
      <p:ext uri="{BB962C8B-B14F-4D97-AF65-F5344CB8AC3E}">
        <p14:creationId xmlns:p14="http://schemas.microsoft.com/office/powerpoint/2010/main" val="25432265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Active</a:t>
            </a:r>
            <a:r>
              <a:rPr lang="en-GB" baseline="0" dirty="0" smtClean="0"/>
              <a:t> Schools programme continues to engage high numbers of pupils in accessing sport and physical activity, making a positive contribution to improving health and wellbeing of our young people. In all 49% of our school roll participate in Active Schools. This represents a positive partnership between South Lanarkshire Leisure and Culture and our schools. </a:t>
            </a:r>
          </a:p>
          <a:p>
            <a:endParaRPr lang="en-GB" baseline="0" dirty="0" smtClean="0"/>
          </a:p>
          <a:p>
            <a:r>
              <a:rPr lang="en-GB" baseline="0" dirty="0" smtClean="0"/>
              <a:t>The Tiny Ace initiative programme seeks to establish healthy practices in families from birth that continue into school days and beyond. Established in October 2018 and is offered in partnership with Health Visiting Teams in all localities.</a:t>
            </a:r>
          </a:p>
          <a:p>
            <a:endParaRPr lang="en-GB" baseline="0" dirty="0" smtClean="0"/>
          </a:p>
          <a:p>
            <a:r>
              <a:rPr lang="en-GB" baseline="0" dirty="0" smtClean="0"/>
              <a:t>A Mental Health and Emotional Wellbeing Pathway Guidance booklet has been produced for use by the children’s services workforce to improve support to our children and young people and to make it easier to coordinate support offered. This has been well received and is viewed as a valuable resource, partulcarily by our schools. It was launched at a Head Teachers conference in September 2018. </a:t>
            </a:r>
          </a:p>
          <a:p>
            <a:endParaRPr lang="en-GB" baseline="0" dirty="0" smtClean="0"/>
          </a:p>
          <a:p>
            <a:r>
              <a:rPr lang="en-GB" baseline="0" dirty="0" smtClean="0"/>
              <a:t>A range of other developing practice includes: LIAM (Low Intensity Anxiety Management) support offered in a number of schools , Involvement in the national Wellbeing Practicum - CYPIC  and partners around St John Ogilvie HS this is aimed at improving quality of support offered to (in particular) female pupils and a legacy of the RCS programme. 4 other high schools and a range of partners are also looking at ways to improve support to this target group, albeit at a more local level – without support from the national improvement team.</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C588DEC1-DED4-489C-A069-55DB73BF88B0}" type="slidenum">
              <a:rPr lang="en-GB" smtClean="0"/>
              <a:pPr/>
              <a:t>11</a:t>
            </a:fld>
            <a:endParaRPr lang="en-GB"/>
          </a:p>
        </p:txBody>
      </p:sp>
    </p:spTree>
    <p:extLst>
      <p:ext uri="{BB962C8B-B14F-4D97-AF65-F5344CB8AC3E}">
        <p14:creationId xmlns:p14="http://schemas.microsoft.com/office/powerpoint/2010/main" val="29707280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an integral part of the Corporate Parenting Action Plan schools have implemented the duties of the designated senior managers/named persons role in all establishments with a focus on attendance of looked after pupils. And especially the @HOME pupils highlighted as a priority group as part of the RCS work. </a:t>
            </a:r>
            <a:endParaRPr lang="en-GB" dirty="0" smtClean="0"/>
          </a:p>
          <a:p>
            <a:endParaRPr lang="en-GB" dirty="0" smtClean="0"/>
          </a:p>
          <a:p>
            <a:r>
              <a:rPr lang="en-GB" dirty="0" smtClean="0"/>
              <a:t>The </a:t>
            </a:r>
            <a:r>
              <a:rPr lang="en-GB" dirty="0"/>
              <a:t>Designated Senior Manager training includes an extensive information pack which will be uploaded to the Inclusion tile on GLOW.</a:t>
            </a:r>
          </a:p>
          <a:p>
            <a:r>
              <a:rPr lang="en-GB" dirty="0"/>
              <a:t>There have been 10 Designated Senior Manager training sessions so far. This has supported improved attendance and attainment of pupils, reduced exclusions and sustained positive leavers’ destinations for care experienced children and young people, enabling them to have improved life opportunities</a:t>
            </a:r>
            <a:r>
              <a:rPr lang="en-GB" dirty="0" smtClean="0"/>
              <a:t>.</a:t>
            </a:r>
          </a:p>
          <a:p>
            <a:endParaRPr lang="en-GB" dirty="0"/>
          </a:p>
          <a:p>
            <a:pPr defTabSz="913028"/>
            <a:r>
              <a:rPr lang="en-US" dirty="0"/>
              <a:t>As part of South </a:t>
            </a:r>
            <a:r>
              <a:rPr lang="en-US" dirty="0" err="1"/>
              <a:t>Lanarkshire’s</a:t>
            </a:r>
            <a:r>
              <a:rPr lang="en-US" dirty="0"/>
              <a:t> Gender Based Violence Strategy it remains a priority to support staff working with families experiencing domestic violence. This takes a range of forms including specific training events and one off events. The number of staff engaging in training has doubled compared to last year, although the number of individual sessions offed has reduced. </a:t>
            </a:r>
            <a:r>
              <a:rPr lang="en-US" dirty="0" smtClean="0"/>
              <a:t> E.g. In </a:t>
            </a:r>
            <a:r>
              <a:rPr lang="en-US" dirty="0"/>
              <a:t>November </a:t>
            </a:r>
            <a:r>
              <a:rPr lang="en-US" dirty="0" smtClean="0"/>
              <a:t>2018 the </a:t>
            </a:r>
            <a:r>
              <a:rPr lang="en-GB" dirty="0"/>
              <a:t>South Lanarkshire’s Gender Based Violence Partnership</a:t>
            </a:r>
            <a:r>
              <a:rPr lang="en-US" dirty="0"/>
              <a:t> held the ‘Inside Outside’ Event at UWS Hamilton International Technology Park which was delivered in partnership with Glasgow Women’s Support Project. </a:t>
            </a:r>
            <a:r>
              <a:rPr lang="en-US" dirty="0" err="1" smtClean="0"/>
              <a:t>xxxxxx</a:t>
            </a:r>
            <a:endParaRPr lang="en-GB" dirty="0"/>
          </a:p>
          <a:p>
            <a:endParaRPr lang="en-GB" dirty="0"/>
          </a:p>
          <a:p>
            <a:pPr defTabSz="913028"/>
            <a:endParaRPr lang="en-GB" dirty="0"/>
          </a:p>
          <a:p>
            <a:endParaRPr lang="en-GB" dirty="0"/>
          </a:p>
        </p:txBody>
      </p:sp>
      <p:sp>
        <p:nvSpPr>
          <p:cNvPr id="4" name="Slide Number Placeholder 3"/>
          <p:cNvSpPr>
            <a:spLocks noGrp="1"/>
          </p:cNvSpPr>
          <p:nvPr>
            <p:ph type="sldNum" sz="quarter" idx="10"/>
          </p:nvPr>
        </p:nvSpPr>
        <p:spPr/>
        <p:txBody>
          <a:bodyPr/>
          <a:lstStyle/>
          <a:p>
            <a:fld id="{C588DEC1-DED4-489C-A069-55DB73BF88B0}" type="slidenum">
              <a:rPr lang="en-GB" smtClean="0"/>
              <a:pPr/>
              <a:t>12</a:t>
            </a:fld>
            <a:endParaRPr lang="en-GB"/>
          </a:p>
        </p:txBody>
      </p:sp>
    </p:spTree>
    <p:extLst>
      <p:ext uri="{BB962C8B-B14F-4D97-AF65-F5344CB8AC3E}">
        <p14:creationId xmlns:p14="http://schemas.microsoft.com/office/powerpoint/2010/main" val="26808733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a:t>
            </a:r>
            <a:r>
              <a:rPr lang="en-GB" baseline="0" dirty="0" smtClean="0"/>
              <a:t> i</a:t>
            </a:r>
            <a:r>
              <a:rPr lang="en-GB" dirty="0" smtClean="0"/>
              <a:t>mprovement</a:t>
            </a:r>
            <a:r>
              <a:rPr lang="en-GB" baseline="0" dirty="0" smtClean="0"/>
              <a:t> philosophy is c</a:t>
            </a:r>
            <a:r>
              <a:rPr lang="en-GB" dirty="0" smtClean="0"/>
              <a:t>entral to our partnership and the Children’s Services Plan.</a:t>
            </a:r>
            <a:r>
              <a:rPr lang="en-GB" baseline="0" dirty="0" smtClean="0"/>
              <a:t> Led by the Continuous Improvement Group and can evidence a maturing approach to joint improvement work especially how we use available data to inform our evaluation and planning. </a:t>
            </a:r>
          </a:p>
          <a:p>
            <a:endParaRPr lang="en-GB" baseline="0" dirty="0" smtClean="0"/>
          </a:p>
          <a:p>
            <a:r>
              <a:rPr lang="en-GB" baseline="0" dirty="0" smtClean="0"/>
              <a:t>A dashboard of key indicators helps measure progress and the impact of our plan. We are now using this model for other self-evaluation activity e.g. QI 1.1 from the Care Inspectorate’s Quality Framework for children and young people in need of care and protection. This helps understanding of where we are making improvements to the life chances of our children and young people especially those in need of care and protection. </a:t>
            </a:r>
          </a:p>
          <a:p>
            <a:endParaRPr lang="en-GB" baseline="0" dirty="0" smtClean="0"/>
          </a:p>
          <a:p>
            <a:r>
              <a:rPr lang="en-GB" baseline="0" dirty="0" smtClean="0"/>
              <a:t>We have engaged enthusiastically with national improvement programme RCS/CYPIC which in turn has increased confidence and competence in improvement practice. </a:t>
            </a:r>
            <a:endParaRPr lang="en-GB" dirty="0"/>
          </a:p>
        </p:txBody>
      </p:sp>
      <p:sp>
        <p:nvSpPr>
          <p:cNvPr id="4" name="Slide Number Placeholder 3"/>
          <p:cNvSpPr>
            <a:spLocks noGrp="1"/>
          </p:cNvSpPr>
          <p:nvPr>
            <p:ph type="sldNum" sz="quarter" idx="10"/>
          </p:nvPr>
        </p:nvSpPr>
        <p:spPr/>
        <p:txBody>
          <a:bodyPr/>
          <a:lstStyle/>
          <a:p>
            <a:fld id="{7C9F85FC-62B5-40AF-8AF0-975FE09EF6AC}" type="slidenum">
              <a:rPr lang="en-GB" smtClean="0"/>
              <a:pPr/>
              <a:t>13</a:t>
            </a:fld>
            <a:endParaRPr lang="en-GB"/>
          </a:p>
        </p:txBody>
      </p:sp>
    </p:spTree>
    <p:extLst>
      <p:ext uri="{BB962C8B-B14F-4D97-AF65-F5344CB8AC3E}">
        <p14:creationId xmlns:p14="http://schemas.microsoft.com/office/powerpoint/2010/main" val="23639649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279CC5E-71F8-4125-AF18-3B8273BD57FF}" type="slidenum">
              <a:rPr lang="en-US" altLang="en-US" smtClean="0"/>
              <a:pPr fontAlgn="base">
                <a:spcBef>
                  <a:spcPct val="0"/>
                </a:spcBef>
                <a:spcAft>
                  <a:spcPct val="0"/>
                </a:spcAft>
              </a:pPr>
              <a:t>15</a:t>
            </a:fld>
            <a:endParaRPr lang="en-US" altLang="en-US" smtClean="0"/>
          </a:p>
        </p:txBody>
      </p:sp>
    </p:spTree>
    <p:extLst>
      <p:ext uri="{BB962C8B-B14F-4D97-AF65-F5344CB8AC3E}">
        <p14:creationId xmlns:p14="http://schemas.microsoft.com/office/powerpoint/2010/main" val="30040087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xfrm>
            <a:off x="917575" y="744538"/>
            <a:ext cx="4964113"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a:p>
            <a:pPr eaLnBrk="1" hangingPunct="1">
              <a:spcBef>
                <a:spcPct val="0"/>
              </a:spcBef>
            </a:pPr>
            <a:endParaRPr lang="en-US" altLang="en-US" smtClean="0"/>
          </a:p>
        </p:txBody>
      </p:sp>
      <p:sp>
        <p:nvSpPr>
          <p:cNvPr id="7172"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smtClean="0">
                <a:solidFill>
                  <a:srgbClr val="000000"/>
                </a:solidFill>
              </a:rPr>
              <a:t>Improvement Science in Action</a:t>
            </a:r>
          </a:p>
        </p:txBody>
      </p:sp>
      <p:sp>
        <p:nvSpPr>
          <p:cNvPr id="7173"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812D457-9F20-4ADA-A7BC-9237E9CBA0EC}" type="slidenum">
              <a:rPr lang="en-US" altLang="en-US" smtClean="0">
                <a:solidFill>
                  <a:srgbClr val="000000"/>
                </a:solidFill>
              </a:rPr>
              <a:pPr fontAlgn="base">
                <a:spcBef>
                  <a:spcPct val="0"/>
                </a:spcBef>
                <a:spcAft>
                  <a:spcPct val="0"/>
                </a:spcAft>
              </a:pPr>
              <a:t>16</a:t>
            </a:fld>
            <a:endParaRPr lang="en-US" altLang="en-US" smtClean="0">
              <a:solidFill>
                <a:srgbClr val="000000"/>
              </a:solidFill>
            </a:endParaRPr>
          </a:p>
        </p:txBody>
      </p:sp>
    </p:spTree>
    <p:extLst>
      <p:ext uri="{BB962C8B-B14F-4D97-AF65-F5344CB8AC3E}">
        <p14:creationId xmlns:p14="http://schemas.microsoft.com/office/powerpoint/2010/main" val="2053366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3003B33-F092-4269-994B-D5C727EA8712}" type="slidenum">
              <a:rPr lang="en-US" altLang="en-US" smtClean="0"/>
              <a:pPr fontAlgn="base">
                <a:spcBef>
                  <a:spcPct val="0"/>
                </a:spcBef>
                <a:spcAft>
                  <a:spcPct val="0"/>
                </a:spcAft>
              </a:pPr>
              <a:t>17</a:t>
            </a:fld>
            <a:endParaRPr lang="en-US" altLang="en-US" smtClean="0"/>
          </a:p>
        </p:txBody>
      </p:sp>
    </p:spTree>
    <p:extLst>
      <p:ext uri="{BB962C8B-B14F-4D97-AF65-F5344CB8AC3E}">
        <p14:creationId xmlns:p14="http://schemas.microsoft.com/office/powerpoint/2010/main" val="8054560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E0E751D-0F48-444D-B9CE-619F7D4EA9C9}" type="slidenum">
              <a:rPr lang="en-US" altLang="en-US" smtClean="0"/>
              <a:pPr fontAlgn="base">
                <a:spcBef>
                  <a:spcPct val="0"/>
                </a:spcBef>
                <a:spcAft>
                  <a:spcPct val="0"/>
                </a:spcAft>
              </a:pPr>
              <a:t>18</a:t>
            </a:fld>
            <a:endParaRPr lang="en-US" altLang="en-US" smtClean="0"/>
          </a:p>
        </p:txBody>
      </p:sp>
    </p:spTree>
    <p:extLst>
      <p:ext uri="{BB962C8B-B14F-4D97-AF65-F5344CB8AC3E}">
        <p14:creationId xmlns:p14="http://schemas.microsoft.com/office/powerpoint/2010/main" val="41654221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3DCB82E-EE88-413A-AD8D-81EF40982C83}" type="slidenum">
              <a:rPr lang="en-US" altLang="en-US" smtClean="0"/>
              <a:pPr fontAlgn="base">
                <a:spcBef>
                  <a:spcPct val="0"/>
                </a:spcBef>
                <a:spcAft>
                  <a:spcPct val="0"/>
                </a:spcAft>
              </a:pPr>
              <a:t>19</a:t>
            </a:fld>
            <a:endParaRPr lang="en-US" altLang="en-US" smtClean="0"/>
          </a:p>
        </p:txBody>
      </p:sp>
    </p:spTree>
    <p:extLst>
      <p:ext uri="{BB962C8B-B14F-4D97-AF65-F5344CB8AC3E}">
        <p14:creationId xmlns:p14="http://schemas.microsoft.com/office/powerpoint/2010/main" val="39618099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F7BA88F-7EE2-4947-ABB6-58D84864B393}" type="slidenum">
              <a:rPr lang="en-US" altLang="en-US" smtClean="0"/>
              <a:pPr fontAlgn="base">
                <a:spcBef>
                  <a:spcPct val="0"/>
                </a:spcBef>
                <a:spcAft>
                  <a:spcPct val="0"/>
                </a:spcAft>
              </a:pPr>
              <a:t>20</a:t>
            </a:fld>
            <a:endParaRPr lang="en-US" altLang="en-US" smtClean="0"/>
          </a:p>
        </p:txBody>
      </p:sp>
    </p:spTree>
    <p:extLst>
      <p:ext uri="{BB962C8B-B14F-4D97-AF65-F5344CB8AC3E}">
        <p14:creationId xmlns:p14="http://schemas.microsoft.com/office/powerpoint/2010/main" val="27173666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latin typeface="Arial" panose="020B0604020202020204" pitchFamily="34" charset="0"/>
            </a:endParaRP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DE5E456-3300-48A1-9CFD-894BD745EFEB}" type="slidenum">
              <a:rPr lang="en-US" altLang="en-US" smtClean="0"/>
              <a:pPr fontAlgn="base">
                <a:spcBef>
                  <a:spcPct val="0"/>
                </a:spcBef>
                <a:spcAft>
                  <a:spcPct val="0"/>
                </a:spcAft>
              </a:pPr>
              <a:t>21</a:t>
            </a:fld>
            <a:endParaRPr lang="en-US" altLang="en-US" smtClean="0"/>
          </a:p>
        </p:txBody>
      </p:sp>
    </p:spTree>
    <p:extLst>
      <p:ext uri="{BB962C8B-B14F-4D97-AF65-F5344CB8AC3E}">
        <p14:creationId xmlns:p14="http://schemas.microsoft.com/office/powerpoint/2010/main" val="3650666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Inspection demands and our shared preparations, maybe the Children's Rights Report a new duty and one we fully embrace –explicit in our 2</a:t>
            </a:r>
            <a:r>
              <a:rPr lang="en-GB" baseline="30000" dirty="0" smtClean="0"/>
              <a:t>nd</a:t>
            </a:r>
            <a:r>
              <a:rPr lang="en-GB" baseline="0" dirty="0" smtClean="0"/>
              <a:t> annual report of the CSP, our desire to make our CPS 2020-23 better than our current plan maturing approach to understanding data trends, step change requirements in the LCPAR demand to shift spend and do things differently, how do we reconcile with existing demands and finite resources?</a:t>
            </a:r>
            <a:endParaRPr lang="en-GB" dirty="0" smtClean="0"/>
          </a:p>
          <a:p>
            <a:endParaRPr lang="en-GB" dirty="0"/>
          </a:p>
        </p:txBody>
      </p:sp>
      <p:sp>
        <p:nvSpPr>
          <p:cNvPr id="4" name="Slide Number Placeholder 3"/>
          <p:cNvSpPr>
            <a:spLocks noGrp="1"/>
          </p:cNvSpPr>
          <p:nvPr>
            <p:ph type="sldNum" sz="quarter" idx="10"/>
          </p:nvPr>
        </p:nvSpPr>
        <p:spPr/>
        <p:txBody>
          <a:bodyPr/>
          <a:lstStyle/>
          <a:p>
            <a:fld id="{7C9F85FC-62B5-40AF-8AF0-975FE09EF6AC}" type="slidenum">
              <a:rPr lang="en-GB" smtClean="0"/>
              <a:pPr/>
              <a:t>2</a:t>
            </a:fld>
            <a:endParaRPr lang="en-GB"/>
          </a:p>
        </p:txBody>
      </p:sp>
    </p:spTree>
    <p:extLst>
      <p:ext uri="{BB962C8B-B14F-4D97-AF65-F5344CB8AC3E}">
        <p14:creationId xmlns:p14="http://schemas.microsoft.com/office/powerpoint/2010/main" val="35229569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00A4F38-E61B-4BAC-A6F5-0236C998CB3F}" type="slidenum">
              <a:rPr lang="en-US" altLang="en-US" smtClean="0"/>
              <a:pPr fontAlgn="base">
                <a:spcBef>
                  <a:spcPct val="0"/>
                </a:spcBef>
                <a:spcAft>
                  <a:spcPct val="0"/>
                </a:spcAft>
              </a:pPr>
              <a:t>22</a:t>
            </a:fld>
            <a:endParaRPr lang="en-US" altLang="en-US" smtClean="0"/>
          </a:p>
        </p:txBody>
      </p:sp>
    </p:spTree>
    <p:extLst>
      <p:ext uri="{BB962C8B-B14F-4D97-AF65-F5344CB8AC3E}">
        <p14:creationId xmlns:p14="http://schemas.microsoft.com/office/powerpoint/2010/main" val="21932614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18FDE5D-A93E-432C-AFA2-882F694EBB31}" type="slidenum">
              <a:rPr lang="en-US" altLang="en-US" smtClean="0"/>
              <a:pPr fontAlgn="base">
                <a:spcBef>
                  <a:spcPct val="0"/>
                </a:spcBef>
                <a:spcAft>
                  <a:spcPct val="0"/>
                </a:spcAft>
              </a:pPr>
              <a:t>23</a:t>
            </a:fld>
            <a:endParaRPr lang="en-US" altLang="en-US" smtClean="0"/>
          </a:p>
        </p:txBody>
      </p:sp>
    </p:spTree>
    <p:extLst>
      <p:ext uri="{BB962C8B-B14F-4D97-AF65-F5344CB8AC3E}">
        <p14:creationId xmlns:p14="http://schemas.microsoft.com/office/powerpoint/2010/main" val="27942671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10000"/>
          </a:bodyPr>
          <a:lstStyle/>
          <a:p>
            <a:pPr eaLnBrk="1" fontAlgn="auto" hangingPunct="1">
              <a:spcBef>
                <a:spcPts val="0"/>
              </a:spcBef>
              <a:spcAft>
                <a:spcPts val="0"/>
              </a:spcAft>
              <a:defRPr/>
            </a:pPr>
            <a:r>
              <a:rPr lang="en-GB" b="1" u="sng" dirty="0" smtClean="0">
                <a:latin typeface="Arial" charset="0"/>
              </a:rPr>
              <a:t>SHIFT</a:t>
            </a:r>
          </a:p>
          <a:p>
            <a:pPr eaLnBrk="1" fontAlgn="auto" hangingPunct="1">
              <a:spcBef>
                <a:spcPts val="0"/>
              </a:spcBef>
              <a:spcAft>
                <a:spcPts val="0"/>
              </a:spcAft>
              <a:defRPr/>
            </a:pPr>
            <a:r>
              <a:rPr lang="en-GB" dirty="0" smtClean="0">
                <a:latin typeface="Arial" charset="0"/>
              </a:rPr>
              <a:t>A shift (signalling change) is </a:t>
            </a:r>
            <a:r>
              <a:rPr lang="en-GB" b="1" dirty="0" smtClean="0">
                <a:latin typeface="Arial" charset="0"/>
              </a:rPr>
              <a:t>6 or more</a:t>
            </a:r>
            <a:r>
              <a:rPr lang="en-GB" dirty="0" smtClean="0">
                <a:latin typeface="Arial" charset="0"/>
              </a:rPr>
              <a:t> consecutive points either all above or below the median. </a:t>
            </a:r>
          </a:p>
          <a:p>
            <a:pPr eaLnBrk="1" fontAlgn="auto" hangingPunct="1">
              <a:spcBef>
                <a:spcPts val="0"/>
              </a:spcBef>
              <a:spcAft>
                <a:spcPts val="0"/>
              </a:spcAft>
              <a:defRPr/>
            </a:pPr>
            <a:r>
              <a:rPr lang="en-GB" dirty="0" smtClean="0">
                <a:latin typeface="Arial" charset="0"/>
              </a:rPr>
              <a:t>Values that fall on the median neither add to nor break a shift – skip them and continue counting.</a:t>
            </a:r>
          </a:p>
          <a:p>
            <a:pPr eaLnBrk="1" fontAlgn="auto" hangingPunct="1">
              <a:spcBef>
                <a:spcPts val="0"/>
              </a:spcBef>
              <a:spcAft>
                <a:spcPts val="0"/>
              </a:spcAft>
              <a:defRPr/>
            </a:pPr>
            <a:endParaRPr lang="en-GB" dirty="0" smtClean="0">
              <a:latin typeface="Arial" charset="0"/>
            </a:endParaRPr>
          </a:p>
          <a:p>
            <a:pPr eaLnBrk="1" fontAlgn="auto" hangingPunct="1">
              <a:spcBef>
                <a:spcPts val="0"/>
              </a:spcBef>
              <a:spcAft>
                <a:spcPts val="0"/>
              </a:spcAft>
              <a:defRPr/>
            </a:pPr>
            <a:r>
              <a:rPr lang="en-GB" b="1" u="sng" dirty="0" smtClean="0">
                <a:latin typeface="Arial" charset="0"/>
              </a:rPr>
              <a:t>TREND</a:t>
            </a:r>
          </a:p>
          <a:p>
            <a:pPr eaLnBrk="1" fontAlgn="auto" hangingPunct="1">
              <a:spcBef>
                <a:spcPts val="0"/>
              </a:spcBef>
              <a:spcAft>
                <a:spcPts val="0"/>
              </a:spcAft>
              <a:defRPr/>
            </a:pPr>
            <a:r>
              <a:rPr lang="en-GB" dirty="0" smtClean="0">
                <a:latin typeface="Arial" charset="0"/>
              </a:rPr>
              <a:t>A trend (signalling change) is </a:t>
            </a:r>
            <a:r>
              <a:rPr lang="en-GB" b="1" dirty="0" smtClean="0">
                <a:latin typeface="Arial" charset="0"/>
              </a:rPr>
              <a:t>5 or more</a:t>
            </a:r>
            <a:r>
              <a:rPr lang="en-GB" dirty="0" smtClean="0">
                <a:latin typeface="Arial" charset="0"/>
              </a:rPr>
              <a:t> consecutive points all going up or all going down. </a:t>
            </a:r>
          </a:p>
          <a:p>
            <a:pPr eaLnBrk="1" fontAlgn="auto" hangingPunct="1">
              <a:spcBef>
                <a:spcPts val="0"/>
              </a:spcBef>
              <a:spcAft>
                <a:spcPts val="0"/>
              </a:spcAft>
              <a:defRPr/>
            </a:pPr>
            <a:r>
              <a:rPr lang="en-GB" dirty="0" smtClean="0">
                <a:latin typeface="Arial" charset="0"/>
              </a:rPr>
              <a:t>A trend can cross the median.</a:t>
            </a:r>
          </a:p>
          <a:p>
            <a:pPr eaLnBrk="1" fontAlgn="auto" hangingPunct="1">
              <a:spcBef>
                <a:spcPts val="0"/>
              </a:spcBef>
              <a:spcAft>
                <a:spcPts val="0"/>
              </a:spcAft>
              <a:defRPr/>
            </a:pPr>
            <a:r>
              <a:rPr lang="en-GB" dirty="0" smtClean="0">
                <a:latin typeface="Arial" charset="0"/>
              </a:rPr>
              <a:t>Don’t count the starting data point.</a:t>
            </a:r>
          </a:p>
          <a:p>
            <a:pPr eaLnBrk="1" fontAlgn="auto" hangingPunct="1">
              <a:spcBef>
                <a:spcPts val="0"/>
              </a:spcBef>
              <a:spcAft>
                <a:spcPts val="0"/>
              </a:spcAft>
              <a:defRPr/>
            </a:pPr>
            <a:r>
              <a:rPr lang="en-GB" dirty="0" smtClean="0">
                <a:latin typeface="Arial" charset="0"/>
              </a:rPr>
              <a:t>If the value of </a:t>
            </a:r>
            <a:r>
              <a:rPr lang="en-GB" b="1" dirty="0" smtClean="0">
                <a:latin typeface="Arial" charset="0"/>
              </a:rPr>
              <a:t>2 or more consecutive points</a:t>
            </a:r>
            <a:r>
              <a:rPr lang="en-GB" dirty="0" smtClean="0">
                <a:latin typeface="Arial" charset="0"/>
              </a:rPr>
              <a:t> is the same, only count one, ignore the like points when counting; like values do not make or break a trend.</a:t>
            </a:r>
          </a:p>
          <a:p>
            <a:pPr eaLnBrk="1" fontAlgn="auto" hangingPunct="1">
              <a:spcBef>
                <a:spcPts val="0"/>
              </a:spcBef>
              <a:spcAft>
                <a:spcPts val="0"/>
              </a:spcAft>
              <a:defRPr/>
            </a:pPr>
            <a:endParaRPr lang="en-GB" dirty="0" smtClean="0">
              <a:latin typeface="Arial" charset="0"/>
            </a:endParaRPr>
          </a:p>
          <a:p>
            <a:pPr eaLnBrk="1" fontAlgn="auto" hangingPunct="1">
              <a:spcBef>
                <a:spcPts val="0"/>
              </a:spcBef>
              <a:spcAft>
                <a:spcPts val="0"/>
              </a:spcAft>
              <a:defRPr/>
            </a:pPr>
            <a:r>
              <a:rPr lang="en-GB" b="1" u="sng" dirty="0" smtClean="0">
                <a:latin typeface="Arial" charset="0"/>
              </a:rPr>
              <a:t>TOO MANY TOO FEW RUNS</a:t>
            </a:r>
          </a:p>
          <a:p>
            <a:pPr eaLnBrk="1" fontAlgn="auto" hangingPunct="1">
              <a:spcBef>
                <a:spcPts val="0"/>
              </a:spcBef>
              <a:spcAft>
                <a:spcPts val="0"/>
              </a:spcAft>
              <a:defRPr/>
            </a:pPr>
            <a:r>
              <a:rPr lang="en-GB" dirty="0" smtClean="0">
                <a:latin typeface="Arial" charset="0"/>
              </a:rPr>
              <a:t>A run is a sequence of consecutive points which all lie on the same side of the median line - Ignore points exactly on the line (see reference table on next page to determine the expected number of runs).</a:t>
            </a:r>
          </a:p>
          <a:p>
            <a:pPr eaLnBrk="1" fontAlgn="auto" hangingPunct="1">
              <a:spcBef>
                <a:spcPts val="0"/>
              </a:spcBef>
              <a:spcAft>
                <a:spcPts val="0"/>
              </a:spcAft>
              <a:defRPr/>
            </a:pPr>
            <a:r>
              <a:rPr lang="en-GB" dirty="0" smtClean="0">
                <a:latin typeface="Arial" charset="0"/>
              </a:rPr>
              <a:t>Are there too many or too few for just common cause variation?</a:t>
            </a:r>
          </a:p>
          <a:p>
            <a:pPr eaLnBrk="1" fontAlgn="auto" hangingPunct="1">
              <a:spcBef>
                <a:spcPts val="0"/>
              </a:spcBef>
              <a:spcAft>
                <a:spcPts val="0"/>
              </a:spcAft>
              <a:defRPr/>
            </a:pPr>
            <a:endParaRPr lang="en-GB" dirty="0" smtClean="0">
              <a:latin typeface="Arial" charset="0"/>
            </a:endParaRPr>
          </a:p>
          <a:p>
            <a:pPr eaLnBrk="1" fontAlgn="auto" hangingPunct="1">
              <a:spcBef>
                <a:spcPts val="0"/>
              </a:spcBef>
              <a:spcAft>
                <a:spcPts val="0"/>
              </a:spcAft>
              <a:defRPr/>
            </a:pPr>
            <a:r>
              <a:rPr lang="en-GB" b="1" u="sng" dirty="0" smtClean="0">
                <a:latin typeface="Arial" charset="0"/>
              </a:rPr>
              <a:t>ASTRONOMICAL DATA POINT</a:t>
            </a:r>
          </a:p>
          <a:p>
            <a:pPr eaLnBrk="1" fontAlgn="auto" hangingPunct="1">
              <a:spcBef>
                <a:spcPts val="0"/>
              </a:spcBef>
              <a:spcAft>
                <a:spcPts val="0"/>
              </a:spcAft>
              <a:defRPr/>
            </a:pPr>
            <a:r>
              <a:rPr lang="en-GB" dirty="0" smtClean="0">
                <a:latin typeface="Arial" charset="0"/>
              </a:rPr>
              <a:t>An astronomical data point is one that is an obviously different value; anyone studying the chart would agree that it is unusual.</a:t>
            </a:r>
          </a:p>
          <a:p>
            <a:pPr eaLnBrk="1" fontAlgn="auto" hangingPunct="1">
              <a:spcBef>
                <a:spcPts val="0"/>
              </a:spcBef>
              <a:spcAft>
                <a:spcPts val="0"/>
              </a:spcAft>
              <a:defRPr/>
            </a:pPr>
            <a:r>
              <a:rPr lang="en-GB" dirty="0" smtClean="0">
                <a:latin typeface="Arial" charset="0"/>
              </a:rPr>
              <a:t>Every data set will have a highest point and a lowest point, but this does not necessarily make it “astronomical”.</a:t>
            </a:r>
          </a:p>
          <a:p>
            <a:pPr eaLnBrk="1" fontAlgn="auto" hangingPunct="1">
              <a:spcBef>
                <a:spcPts val="0"/>
              </a:spcBef>
              <a:spcAft>
                <a:spcPts val="0"/>
              </a:spcAft>
              <a:defRPr/>
            </a:pPr>
            <a:r>
              <a:rPr lang="en-GB" dirty="0" smtClean="0">
                <a:latin typeface="Arial" charset="0"/>
              </a:rPr>
              <a:t>It is worth understanding the cause of an astronomical point.  This will allow you to emulate it if it is positive, or avoid / address it if it is negative.</a:t>
            </a:r>
            <a:endParaRPr lang="en-GB" dirty="0">
              <a:latin typeface="Arial" charset="0"/>
            </a:endParaRP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59F8BBE-9E4A-408A-9649-970048CC1CCF}" type="slidenum">
              <a:rPr lang="en-US" altLang="en-US" smtClean="0"/>
              <a:pPr fontAlgn="base">
                <a:spcBef>
                  <a:spcPct val="0"/>
                </a:spcBef>
                <a:spcAft>
                  <a:spcPct val="0"/>
                </a:spcAft>
              </a:pPr>
              <a:t>24</a:t>
            </a:fld>
            <a:endParaRPr lang="en-US" altLang="en-US" smtClean="0"/>
          </a:p>
        </p:txBody>
      </p:sp>
    </p:spTree>
    <p:extLst>
      <p:ext uri="{BB962C8B-B14F-4D97-AF65-F5344CB8AC3E}">
        <p14:creationId xmlns:p14="http://schemas.microsoft.com/office/powerpoint/2010/main" val="5375137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So how do we react to variation.</a:t>
            </a:r>
          </a:p>
          <a:p>
            <a:pPr eaLnBrk="1" hangingPunct="1">
              <a:spcBef>
                <a:spcPct val="0"/>
              </a:spcBef>
            </a:pPr>
            <a:endParaRPr lang="en-GB" altLang="en-US" smtClean="0"/>
          </a:p>
          <a:p>
            <a:pPr eaLnBrk="1" hangingPunct="1">
              <a:spcBef>
                <a:spcPct val="0"/>
              </a:spcBef>
            </a:pPr>
            <a:r>
              <a:rPr lang="en-GB" altLang="en-US" smtClean="0"/>
              <a:t>If we have random variation ask the question is it good enough, if so monitor it for any changes</a:t>
            </a:r>
          </a:p>
          <a:p>
            <a:pPr eaLnBrk="1" hangingPunct="1">
              <a:spcBef>
                <a:spcPct val="0"/>
              </a:spcBef>
            </a:pPr>
            <a:endParaRPr lang="en-GB" altLang="en-US" smtClean="0"/>
          </a:p>
          <a:p>
            <a:pPr eaLnBrk="1" hangingPunct="1">
              <a:spcBef>
                <a:spcPct val="0"/>
              </a:spcBef>
            </a:pPr>
            <a:r>
              <a:rPr lang="en-GB" altLang="en-US" smtClean="0"/>
              <a:t>If not, then improve the process, make use of diagnostic data (both qualititative and quantitative) and set an aim, develop a driver diagram (theory)</a:t>
            </a:r>
          </a:p>
          <a:p>
            <a:pPr eaLnBrk="1" hangingPunct="1">
              <a:spcBef>
                <a:spcPct val="0"/>
              </a:spcBef>
            </a:pPr>
            <a:endParaRPr lang="en-GB" altLang="en-US" smtClean="0"/>
          </a:p>
          <a:p>
            <a:pPr eaLnBrk="1" hangingPunct="1">
              <a:spcBef>
                <a:spcPct val="0"/>
              </a:spcBef>
            </a:pPr>
            <a:r>
              <a:rPr lang="en-GB" altLang="en-US" smtClean="0"/>
              <a:t>If we have non random variation this is where the learning comes from, as we should investigate and based on what we find we should either eliminate it or emulate it using improvement methodology.</a:t>
            </a: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8178420-AADF-4FE7-8DFB-26A67E8A0FAB}" type="slidenum">
              <a:rPr lang="en-US" altLang="en-US" smtClean="0"/>
              <a:pPr fontAlgn="base">
                <a:spcBef>
                  <a:spcPct val="0"/>
                </a:spcBef>
                <a:spcAft>
                  <a:spcPct val="0"/>
                </a:spcAft>
              </a:pPr>
              <a:t>25</a:t>
            </a:fld>
            <a:endParaRPr lang="en-US" altLang="en-US" smtClean="0"/>
          </a:p>
        </p:txBody>
      </p:sp>
    </p:spTree>
    <p:extLst>
      <p:ext uri="{BB962C8B-B14F-4D97-AF65-F5344CB8AC3E}">
        <p14:creationId xmlns:p14="http://schemas.microsoft.com/office/powerpoint/2010/main" val="24770138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B2DE20B-9D04-4A68-9C0B-1B5FC6689722}" type="slidenum">
              <a:rPr lang="en-US" altLang="en-US" smtClean="0"/>
              <a:pPr fontAlgn="base">
                <a:spcBef>
                  <a:spcPct val="0"/>
                </a:spcBef>
                <a:spcAft>
                  <a:spcPct val="0"/>
                </a:spcAft>
              </a:pPr>
              <a:t>26</a:t>
            </a:fld>
            <a:endParaRPr lang="en-US" altLang="en-US" smtClean="0"/>
          </a:p>
        </p:txBody>
      </p:sp>
    </p:spTree>
    <p:extLst>
      <p:ext uri="{BB962C8B-B14F-4D97-AF65-F5344CB8AC3E}">
        <p14:creationId xmlns:p14="http://schemas.microsoft.com/office/powerpoint/2010/main" val="16801955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3455C1F-99AC-4DA0-8EA5-0FB28B60D24B}" type="slidenum">
              <a:rPr lang="en-US" altLang="en-US" smtClean="0"/>
              <a:pPr fontAlgn="base">
                <a:spcBef>
                  <a:spcPct val="0"/>
                </a:spcBef>
                <a:spcAft>
                  <a:spcPct val="0"/>
                </a:spcAft>
              </a:pPr>
              <a:t>27</a:t>
            </a:fld>
            <a:endParaRPr lang="en-US" altLang="en-US" smtClean="0"/>
          </a:p>
        </p:txBody>
      </p:sp>
    </p:spTree>
    <p:extLst>
      <p:ext uri="{BB962C8B-B14F-4D97-AF65-F5344CB8AC3E}">
        <p14:creationId xmlns:p14="http://schemas.microsoft.com/office/powerpoint/2010/main" val="26658149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endParaRPr lang="en-GB" kern="0" dirty="0" smtClean="0">
              <a:solidFill>
                <a:sysClr val="windowText" lastClr="000000"/>
              </a:solidFill>
              <a:uFill>
                <a:solidFill/>
              </a:uFill>
              <a:latin typeface="Helvetica"/>
              <a:ea typeface="Helvetica"/>
              <a:cs typeface="Helvetica"/>
              <a:sym typeface="Helvetica"/>
            </a:endParaRPr>
          </a:p>
        </p:txBody>
      </p:sp>
    </p:spTree>
    <p:extLst>
      <p:ext uri="{BB962C8B-B14F-4D97-AF65-F5344CB8AC3E}">
        <p14:creationId xmlns:p14="http://schemas.microsoft.com/office/powerpoint/2010/main" val="29787668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C153120-5094-42C0-B0A4-937445ABAF48}" type="slidenum">
              <a:rPr lang="en-US" altLang="en-US" smtClean="0"/>
              <a:pPr fontAlgn="base">
                <a:spcBef>
                  <a:spcPct val="0"/>
                </a:spcBef>
                <a:spcAft>
                  <a:spcPct val="0"/>
                </a:spcAft>
              </a:pPr>
              <a:t>29</a:t>
            </a:fld>
            <a:endParaRPr lang="en-US" altLang="en-US" smtClean="0"/>
          </a:p>
        </p:txBody>
      </p:sp>
    </p:spTree>
    <p:extLst>
      <p:ext uri="{BB962C8B-B14F-4D97-AF65-F5344CB8AC3E}">
        <p14:creationId xmlns:p14="http://schemas.microsoft.com/office/powerpoint/2010/main" val="19795442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Inspection demands and our shared preparations, maybe the Children's Rights Report a new duty and one we fully embrace –explicit in our 2</a:t>
            </a:r>
            <a:r>
              <a:rPr lang="en-GB" baseline="30000" dirty="0" smtClean="0"/>
              <a:t>nd</a:t>
            </a:r>
            <a:r>
              <a:rPr lang="en-GB" baseline="0" dirty="0" smtClean="0"/>
              <a:t> annual report of the CSP, our desire to make our CPS 2020-23 better than our current plan maturing approach to understanding data trends, step change requirements in the LCPAR demand to shift spend and do things differently, how do we reconcile with existing demands and finite resources?</a:t>
            </a:r>
            <a:endParaRPr lang="en-GB" dirty="0" smtClean="0"/>
          </a:p>
          <a:p>
            <a:endParaRPr lang="en-GB" dirty="0"/>
          </a:p>
        </p:txBody>
      </p:sp>
      <p:sp>
        <p:nvSpPr>
          <p:cNvPr id="4" name="Slide Number Placeholder 3"/>
          <p:cNvSpPr>
            <a:spLocks noGrp="1"/>
          </p:cNvSpPr>
          <p:nvPr>
            <p:ph type="sldNum" sz="quarter" idx="10"/>
          </p:nvPr>
        </p:nvSpPr>
        <p:spPr/>
        <p:txBody>
          <a:bodyPr/>
          <a:lstStyle/>
          <a:p>
            <a:fld id="{7C9F85FC-62B5-40AF-8AF0-975FE09EF6AC}" type="slidenum">
              <a:rPr lang="en-GB" smtClean="0"/>
              <a:pPr/>
              <a:t>30</a:t>
            </a:fld>
            <a:endParaRPr lang="en-GB"/>
          </a:p>
        </p:txBody>
      </p:sp>
    </p:spTree>
    <p:extLst>
      <p:ext uri="{BB962C8B-B14F-4D97-AF65-F5344CB8AC3E}">
        <p14:creationId xmlns:p14="http://schemas.microsoft.com/office/powerpoint/2010/main" val="19573955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Inspection demands and our shared preparations, maybe the Children's Rights Report a new duty and one we fully embrace –explicit in our 2</a:t>
            </a:r>
            <a:r>
              <a:rPr lang="en-GB" baseline="30000" dirty="0" smtClean="0"/>
              <a:t>nd</a:t>
            </a:r>
            <a:r>
              <a:rPr lang="en-GB" baseline="0" dirty="0" smtClean="0"/>
              <a:t> annual report of the CSP, our desire to make our CPS 2020-23 better than our current plan maturing approach to understanding data trends, step change requirements in the LCPAR demand to shift spend and do things differently, how do we reconcile with existing demands and finite resources?</a:t>
            </a:r>
            <a:endParaRPr lang="en-GB" dirty="0" smtClean="0"/>
          </a:p>
          <a:p>
            <a:endParaRPr lang="en-GB" dirty="0"/>
          </a:p>
        </p:txBody>
      </p:sp>
      <p:sp>
        <p:nvSpPr>
          <p:cNvPr id="4" name="Slide Number Placeholder 3"/>
          <p:cNvSpPr>
            <a:spLocks noGrp="1"/>
          </p:cNvSpPr>
          <p:nvPr>
            <p:ph type="sldNum" sz="quarter" idx="10"/>
          </p:nvPr>
        </p:nvSpPr>
        <p:spPr/>
        <p:txBody>
          <a:bodyPr/>
          <a:lstStyle/>
          <a:p>
            <a:fld id="{7C9F85FC-62B5-40AF-8AF0-975FE09EF6AC}" type="slidenum">
              <a:rPr lang="en-GB" smtClean="0"/>
              <a:pPr/>
              <a:t>31</a:t>
            </a:fld>
            <a:endParaRPr lang="en-GB"/>
          </a:p>
        </p:txBody>
      </p:sp>
    </p:spTree>
    <p:extLst>
      <p:ext uri="{BB962C8B-B14F-4D97-AF65-F5344CB8AC3E}">
        <p14:creationId xmlns:p14="http://schemas.microsoft.com/office/powerpoint/2010/main" val="1619734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Our vision, developed through consultation with stakeholders at Senior Manger’s and Locality Practitioner events in late 2016.</a:t>
            </a:r>
            <a:r>
              <a:rPr lang="en-GB" baseline="0" dirty="0" smtClean="0"/>
              <a:t> It’s much more succinct and straight to the point than the previous vision. It’s on posters around council and partner buildings and we work hard to emphasis the vision at training events and presentations. </a:t>
            </a:r>
          </a:p>
          <a:p>
            <a:endParaRPr lang="en-GB" baseline="0" dirty="0" smtClean="0"/>
          </a:p>
          <a:p>
            <a:r>
              <a:rPr lang="en-GB" baseline="0" dirty="0" smtClean="0"/>
              <a:t>This is a slide that is almost a prerequisite for any PowerPoint presentation we give, along with the Governance Structure and Priorities and Core </a:t>
            </a:r>
            <a:r>
              <a:rPr lang="en-GB" baseline="0" dirty="0" err="1" smtClean="0"/>
              <a:t>Comittment</a:t>
            </a:r>
            <a:r>
              <a:rPr lang="en-GB" baseline="0" dirty="0" smtClean="0"/>
              <a:t> slides.</a:t>
            </a:r>
            <a:endParaRPr lang="en-GB" dirty="0"/>
          </a:p>
        </p:txBody>
      </p:sp>
      <p:sp>
        <p:nvSpPr>
          <p:cNvPr id="4" name="Slide Number Placeholder 3"/>
          <p:cNvSpPr>
            <a:spLocks noGrp="1"/>
          </p:cNvSpPr>
          <p:nvPr>
            <p:ph type="sldNum" sz="quarter" idx="10"/>
          </p:nvPr>
        </p:nvSpPr>
        <p:spPr/>
        <p:txBody>
          <a:bodyPr/>
          <a:lstStyle/>
          <a:p>
            <a:fld id="{C588DEC1-DED4-489C-A069-55DB73BF88B0}" type="slidenum">
              <a:rPr lang="en-GB" smtClean="0"/>
              <a:pPr/>
              <a:t>4</a:t>
            </a:fld>
            <a:endParaRPr lang="en-GB"/>
          </a:p>
        </p:txBody>
      </p:sp>
    </p:spTree>
    <p:extLst>
      <p:ext uri="{BB962C8B-B14F-4D97-AF65-F5344CB8AC3E}">
        <p14:creationId xmlns:p14="http://schemas.microsoft.com/office/powerpoint/2010/main" val="11133249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Inspection demands and our shared preparations, maybe the Children's Rights Report a new duty and one we fully embrace –explicit in our 2</a:t>
            </a:r>
            <a:r>
              <a:rPr lang="en-GB" baseline="30000" dirty="0" smtClean="0"/>
              <a:t>nd</a:t>
            </a:r>
            <a:r>
              <a:rPr lang="en-GB" baseline="0" dirty="0" smtClean="0"/>
              <a:t> annual report of the CSP, our desire to make our CPS 2020-23 better than our current plan maturing approach to understanding data trends, step change requirements in the LCPAR demand to shift spend and do things differently, how do we reconcile with existing demands and finite resources?</a:t>
            </a:r>
            <a:endParaRPr lang="en-GB" dirty="0" smtClean="0"/>
          </a:p>
          <a:p>
            <a:endParaRPr lang="en-GB" dirty="0"/>
          </a:p>
        </p:txBody>
      </p:sp>
      <p:sp>
        <p:nvSpPr>
          <p:cNvPr id="4" name="Slide Number Placeholder 3"/>
          <p:cNvSpPr>
            <a:spLocks noGrp="1"/>
          </p:cNvSpPr>
          <p:nvPr>
            <p:ph type="sldNum" sz="quarter" idx="10"/>
          </p:nvPr>
        </p:nvSpPr>
        <p:spPr/>
        <p:txBody>
          <a:bodyPr/>
          <a:lstStyle/>
          <a:p>
            <a:fld id="{7C9F85FC-62B5-40AF-8AF0-975FE09EF6AC}" type="slidenum">
              <a:rPr lang="en-GB" smtClean="0"/>
              <a:pPr/>
              <a:t>32</a:t>
            </a:fld>
            <a:endParaRPr lang="en-GB"/>
          </a:p>
        </p:txBody>
      </p:sp>
    </p:spTree>
    <p:extLst>
      <p:ext uri="{BB962C8B-B14F-4D97-AF65-F5344CB8AC3E}">
        <p14:creationId xmlns:p14="http://schemas.microsoft.com/office/powerpoint/2010/main" val="13025535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Inspection demands and our shared preparations, maybe the Children's Rights Report a new duty and one we fully embrace –explicit in our 2</a:t>
            </a:r>
            <a:r>
              <a:rPr lang="en-GB" baseline="30000" dirty="0" smtClean="0"/>
              <a:t>nd</a:t>
            </a:r>
            <a:r>
              <a:rPr lang="en-GB" baseline="0" dirty="0" smtClean="0"/>
              <a:t> annual report of the CSP, our desire to make our CPS 2020-23 better than our current plan maturing approach to understanding data trends, step change requirements in the LCPAR demand to shift spend and do things differently, how do we reconcile with existing demands and finite resources?</a:t>
            </a:r>
            <a:endParaRPr lang="en-GB" dirty="0" smtClean="0"/>
          </a:p>
          <a:p>
            <a:endParaRPr lang="en-GB" dirty="0"/>
          </a:p>
        </p:txBody>
      </p:sp>
      <p:sp>
        <p:nvSpPr>
          <p:cNvPr id="4" name="Slide Number Placeholder 3"/>
          <p:cNvSpPr>
            <a:spLocks noGrp="1"/>
          </p:cNvSpPr>
          <p:nvPr>
            <p:ph type="sldNum" sz="quarter" idx="10"/>
          </p:nvPr>
        </p:nvSpPr>
        <p:spPr/>
        <p:txBody>
          <a:bodyPr/>
          <a:lstStyle/>
          <a:p>
            <a:fld id="{7C9F85FC-62B5-40AF-8AF0-975FE09EF6AC}" type="slidenum">
              <a:rPr lang="en-GB" smtClean="0"/>
              <a:pPr/>
              <a:t>34</a:t>
            </a:fld>
            <a:endParaRPr lang="en-GB"/>
          </a:p>
        </p:txBody>
      </p:sp>
    </p:spTree>
    <p:extLst>
      <p:ext uri="{BB962C8B-B14F-4D97-AF65-F5344CB8AC3E}">
        <p14:creationId xmlns:p14="http://schemas.microsoft.com/office/powerpoint/2010/main" val="10583369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Inspection demands and our shared preparations, maybe the Children's Rights Report a new duty and one we fully embrace –explicit in our 2</a:t>
            </a:r>
            <a:r>
              <a:rPr lang="en-GB" baseline="30000" dirty="0" smtClean="0"/>
              <a:t>nd</a:t>
            </a:r>
            <a:r>
              <a:rPr lang="en-GB" baseline="0" dirty="0" smtClean="0"/>
              <a:t> annual report of the CSP, our desire to make our CPS 2020-23 better than our current plan maturing approach to understanding data trends, step change requirements in the LCPAR demand to shift spend and do things differently, how do we reconcile with existing demands and finite resources?</a:t>
            </a:r>
            <a:endParaRPr lang="en-GB" dirty="0" smtClean="0"/>
          </a:p>
          <a:p>
            <a:endParaRPr lang="en-GB" dirty="0"/>
          </a:p>
        </p:txBody>
      </p:sp>
      <p:sp>
        <p:nvSpPr>
          <p:cNvPr id="4" name="Slide Number Placeholder 3"/>
          <p:cNvSpPr>
            <a:spLocks noGrp="1"/>
          </p:cNvSpPr>
          <p:nvPr>
            <p:ph type="sldNum" sz="quarter" idx="10"/>
          </p:nvPr>
        </p:nvSpPr>
        <p:spPr/>
        <p:txBody>
          <a:bodyPr/>
          <a:lstStyle/>
          <a:p>
            <a:fld id="{7C9F85FC-62B5-40AF-8AF0-975FE09EF6AC}" type="slidenum">
              <a:rPr lang="en-GB" smtClean="0"/>
              <a:pPr/>
              <a:t>35</a:t>
            </a:fld>
            <a:endParaRPr lang="en-GB"/>
          </a:p>
        </p:txBody>
      </p:sp>
    </p:spTree>
    <p:extLst>
      <p:ext uri="{BB962C8B-B14F-4D97-AF65-F5344CB8AC3E}">
        <p14:creationId xmlns:p14="http://schemas.microsoft.com/office/powerpoint/2010/main" val="30828885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Inspection demands and our shared preparations, maybe the Children's Rights Report a new duty and one we fully embrace –explicit in our 2</a:t>
            </a:r>
            <a:r>
              <a:rPr lang="en-GB" baseline="30000" dirty="0" smtClean="0"/>
              <a:t>nd</a:t>
            </a:r>
            <a:r>
              <a:rPr lang="en-GB" baseline="0" dirty="0" smtClean="0"/>
              <a:t> annual report of the CSP, our desire to make our CPS 2020-23 better than our current plan maturing approach to understanding data trends, step change requirements in the LCPAR demand to shift spend and do things differently, how do we reconcile with existing demands and finite resources?</a:t>
            </a:r>
            <a:endParaRPr lang="en-GB" dirty="0" smtClean="0"/>
          </a:p>
          <a:p>
            <a:endParaRPr lang="en-GB" dirty="0"/>
          </a:p>
        </p:txBody>
      </p:sp>
      <p:sp>
        <p:nvSpPr>
          <p:cNvPr id="4" name="Slide Number Placeholder 3"/>
          <p:cNvSpPr>
            <a:spLocks noGrp="1"/>
          </p:cNvSpPr>
          <p:nvPr>
            <p:ph type="sldNum" sz="quarter" idx="10"/>
          </p:nvPr>
        </p:nvSpPr>
        <p:spPr/>
        <p:txBody>
          <a:bodyPr/>
          <a:lstStyle/>
          <a:p>
            <a:fld id="{7C9F85FC-62B5-40AF-8AF0-975FE09EF6AC}" type="slidenum">
              <a:rPr lang="en-GB" smtClean="0"/>
              <a:pPr/>
              <a:t>36</a:t>
            </a:fld>
            <a:endParaRPr lang="en-GB"/>
          </a:p>
        </p:txBody>
      </p:sp>
    </p:spTree>
    <p:extLst>
      <p:ext uri="{BB962C8B-B14F-4D97-AF65-F5344CB8AC3E}">
        <p14:creationId xmlns:p14="http://schemas.microsoft.com/office/powerpoint/2010/main" val="2910987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latest governance structure following an</a:t>
            </a:r>
            <a:r>
              <a:rPr lang="en-GB" baseline="0" dirty="0" smtClean="0"/>
              <a:t> annual partnership review of how we work together. A Neglect Sub Group has been added to thematic groups at the centre, which are responsible for driving forward key partnership activity. </a:t>
            </a:r>
            <a:endParaRPr lang="en-GB" dirty="0"/>
          </a:p>
        </p:txBody>
      </p:sp>
      <p:sp>
        <p:nvSpPr>
          <p:cNvPr id="4" name="Slide Number Placeholder 3"/>
          <p:cNvSpPr>
            <a:spLocks noGrp="1"/>
          </p:cNvSpPr>
          <p:nvPr>
            <p:ph type="sldNum" sz="quarter" idx="10"/>
          </p:nvPr>
        </p:nvSpPr>
        <p:spPr/>
        <p:txBody>
          <a:bodyPr/>
          <a:lstStyle/>
          <a:p>
            <a:fld id="{7C9F85FC-62B5-40AF-8AF0-975FE09EF6AC}" type="slidenum">
              <a:rPr lang="en-GB" smtClean="0"/>
              <a:pPr/>
              <a:t>5</a:t>
            </a:fld>
            <a:endParaRPr lang="en-GB"/>
          </a:p>
        </p:txBody>
      </p:sp>
    </p:spTree>
    <p:extLst>
      <p:ext uri="{BB962C8B-B14F-4D97-AF65-F5344CB8AC3E}">
        <p14:creationId xmlns:p14="http://schemas.microsoft.com/office/powerpoint/2010/main" val="17252472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Key legislation setting out the landscape</a:t>
            </a:r>
            <a:r>
              <a:rPr lang="en-GB" baseline="0" dirty="0" smtClean="0"/>
              <a:t> for our Children’s Services Plan is the Children &amp; Young People’s (Scotland) Act - part 3 sets a 3 year planning cycle for CSP’s with an annual report and final report required to be published and submitted to the Scottish Government reporting on progress.</a:t>
            </a:r>
          </a:p>
          <a:p>
            <a:r>
              <a:rPr lang="en-GB" baseline="0" dirty="0" smtClean="0"/>
              <a:t>Our current plan is a bit of a ‘step change’ in that it is driven by available data and in particular the trends that are causing concern, or where we know we can and have to do better.</a:t>
            </a:r>
            <a:endParaRPr lang="en-GB" dirty="0"/>
          </a:p>
        </p:txBody>
      </p:sp>
      <p:sp>
        <p:nvSpPr>
          <p:cNvPr id="4" name="Slide Number Placeholder 3"/>
          <p:cNvSpPr>
            <a:spLocks noGrp="1"/>
          </p:cNvSpPr>
          <p:nvPr>
            <p:ph type="sldNum" sz="quarter" idx="10"/>
          </p:nvPr>
        </p:nvSpPr>
        <p:spPr/>
        <p:txBody>
          <a:bodyPr/>
          <a:lstStyle/>
          <a:p>
            <a:fld id="{7C9F85FC-62B5-40AF-8AF0-975FE09EF6AC}" type="slidenum">
              <a:rPr lang="en-GB" smtClean="0"/>
              <a:pPr/>
              <a:t>6</a:t>
            </a:fld>
            <a:endParaRPr lang="en-GB"/>
          </a:p>
        </p:txBody>
      </p:sp>
    </p:spTree>
    <p:extLst>
      <p:ext uri="{BB962C8B-B14F-4D97-AF65-F5344CB8AC3E}">
        <p14:creationId xmlns:p14="http://schemas.microsoft.com/office/powerpoint/2010/main" val="3719129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C9F85FC-62B5-40AF-8AF0-975FE09EF6AC}" type="slidenum">
              <a:rPr lang="en-GB" smtClean="0"/>
              <a:pPr/>
              <a:t>7</a:t>
            </a:fld>
            <a:endParaRPr lang="en-GB"/>
          </a:p>
        </p:txBody>
      </p:sp>
    </p:spTree>
    <p:extLst>
      <p:ext uri="{BB962C8B-B14F-4D97-AF65-F5344CB8AC3E}">
        <p14:creationId xmlns:p14="http://schemas.microsoft.com/office/powerpoint/2010/main" val="27354359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 are the three key organisers for the CSP – high level themes</a:t>
            </a:r>
            <a:r>
              <a:rPr lang="en-GB" baseline="0" dirty="0" smtClean="0"/>
              <a:t> and intended outcome for each theme. Reflects the shift nationally to prevention and early intervention, the GIRFEC wellbeing focus and our safeguarding and corporate parenting duties.</a:t>
            </a:r>
            <a:endParaRPr lang="en-GB" dirty="0"/>
          </a:p>
        </p:txBody>
      </p:sp>
      <p:sp>
        <p:nvSpPr>
          <p:cNvPr id="4" name="Slide Number Placeholder 3"/>
          <p:cNvSpPr>
            <a:spLocks noGrp="1"/>
          </p:cNvSpPr>
          <p:nvPr>
            <p:ph type="sldNum" sz="quarter" idx="10"/>
          </p:nvPr>
        </p:nvSpPr>
        <p:spPr/>
        <p:txBody>
          <a:bodyPr/>
          <a:lstStyle/>
          <a:p>
            <a:fld id="{C588DEC1-DED4-489C-A069-55DB73BF88B0}" type="slidenum">
              <a:rPr lang="en-GB" smtClean="0"/>
              <a:pPr/>
              <a:t>8</a:t>
            </a:fld>
            <a:endParaRPr lang="en-GB"/>
          </a:p>
        </p:txBody>
      </p:sp>
    </p:spTree>
    <p:extLst>
      <p:ext uri="{BB962C8B-B14F-4D97-AF65-F5344CB8AC3E}">
        <p14:creationId xmlns:p14="http://schemas.microsoft.com/office/powerpoint/2010/main" val="2996905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Some of the core commitments are explicit in the Children’s Services Plan e.g. the Prevention and Early Support Theme activity, or</a:t>
            </a:r>
            <a:r>
              <a:rPr lang="en-GB" baseline="0" dirty="0" smtClean="0"/>
              <a:t> Locality Events for practitioners e.g. the May events were built around Mental Health &amp; Wellbeing training and awareness raising as this is a fast moving landscape currently.</a:t>
            </a:r>
            <a:endParaRPr lang="en-GB" dirty="0"/>
          </a:p>
        </p:txBody>
      </p:sp>
      <p:sp>
        <p:nvSpPr>
          <p:cNvPr id="4" name="Slide Number Placeholder 3"/>
          <p:cNvSpPr>
            <a:spLocks noGrp="1"/>
          </p:cNvSpPr>
          <p:nvPr>
            <p:ph type="sldNum" sz="quarter" idx="10"/>
          </p:nvPr>
        </p:nvSpPr>
        <p:spPr/>
        <p:txBody>
          <a:bodyPr/>
          <a:lstStyle/>
          <a:p>
            <a:fld id="{C588DEC1-DED4-489C-A069-55DB73BF88B0}" type="slidenum">
              <a:rPr lang="en-GB" smtClean="0"/>
              <a:pPr/>
              <a:t>9</a:t>
            </a:fld>
            <a:endParaRPr lang="en-GB"/>
          </a:p>
        </p:txBody>
      </p:sp>
    </p:spTree>
    <p:extLst>
      <p:ext uri="{BB962C8B-B14F-4D97-AF65-F5344CB8AC3E}">
        <p14:creationId xmlns:p14="http://schemas.microsoft.com/office/powerpoint/2010/main" val="34401746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 are 127 indicators, actions and measures contained</a:t>
            </a:r>
            <a:r>
              <a:rPr lang="en-GB" baseline="0" dirty="0" smtClean="0"/>
              <a:t> in our Children’s Services Plan, the next few slides are a selected snapshot of some of this work. Further detail can be found in our 2</a:t>
            </a:r>
            <a:r>
              <a:rPr lang="en-GB" baseline="30000" dirty="0" smtClean="0"/>
              <a:t>nd</a:t>
            </a:r>
            <a:r>
              <a:rPr lang="en-GB" baseline="0" dirty="0" smtClean="0"/>
              <a:t> Annual Report.</a:t>
            </a:r>
          </a:p>
          <a:p>
            <a:endParaRPr lang="en-GB" baseline="0" dirty="0" smtClean="0"/>
          </a:p>
          <a:p>
            <a:r>
              <a:rPr lang="en-GB" baseline="0" dirty="0" smtClean="0"/>
              <a:t>Free School Meals, we have almost 100% (6910 pupils) registration for FSM, the best it has ever been. The next challenge will be to develop strategies to increase the usage of this award, particularly by secondary school pupils. This will be part of our developing approach to Cost of the School Day activity and encouraging pupils to stay in school or lunch will be an integral part of this plan. Staff hours have been dedicated to driving Cost of School Day forward and to supporting our schools implement local actions. </a:t>
            </a:r>
          </a:p>
          <a:p>
            <a:endParaRPr lang="en-GB" baseline="0" dirty="0" smtClean="0"/>
          </a:p>
          <a:p>
            <a:r>
              <a:rPr lang="en-GB" baseline="0" dirty="0" smtClean="0"/>
              <a:t>Our Youth Employability programme has provided fantastic results, best ever school leaver destinations, with better over all destination rates and nearly 3% better in our most deprived areas (SIMD1). Aspire support workers and the Foundation Apprenticeship and Gradu8 programmes provide a model of intervention that allows for bespoke supports to be tailored for individual young people both in the Senior Phase and post school. </a:t>
            </a:r>
          </a:p>
          <a:p>
            <a:r>
              <a:rPr lang="en-GB" baseline="0" dirty="0" smtClean="0"/>
              <a:t> </a:t>
            </a:r>
            <a:endParaRPr lang="en-GB" dirty="0"/>
          </a:p>
        </p:txBody>
      </p:sp>
      <p:sp>
        <p:nvSpPr>
          <p:cNvPr id="4" name="Slide Number Placeholder 3"/>
          <p:cNvSpPr>
            <a:spLocks noGrp="1"/>
          </p:cNvSpPr>
          <p:nvPr>
            <p:ph type="sldNum" sz="quarter" idx="10"/>
          </p:nvPr>
        </p:nvSpPr>
        <p:spPr/>
        <p:txBody>
          <a:bodyPr/>
          <a:lstStyle/>
          <a:p>
            <a:fld id="{C588DEC1-DED4-489C-A069-55DB73BF88B0}" type="slidenum">
              <a:rPr lang="en-GB" smtClean="0"/>
              <a:pPr/>
              <a:t>10</a:t>
            </a:fld>
            <a:endParaRPr lang="en-GB"/>
          </a:p>
        </p:txBody>
      </p:sp>
    </p:spTree>
    <p:extLst>
      <p:ext uri="{BB962C8B-B14F-4D97-AF65-F5344CB8AC3E}">
        <p14:creationId xmlns:p14="http://schemas.microsoft.com/office/powerpoint/2010/main" val="23867182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32834" y="1968500"/>
            <a:ext cx="4455583" cy="3058576"/>
          </a:xfrm>
        </p:spPr>
        <p:txBody>
          <a:bodyPr anchor="b" anchorCtr="0"/>
          <a:lstStyle>
            <a:lvl1pPr algn="l">
              <a:defRPr sz="7200" baseline="0">
                <a:latin typeface="Helvetica Neue LT Std 77 Bold Condensed"/>
              </a:defRPr>
            </a:lvl1pPr>
          </a:lstStyle>
          <a:p>
            <a:endParaRPr lang="en-US" dirty="0"/>
          </a:p>
        </p:txBody>
      </p:sp>
      <p:sp>
        <p:nvSpPr>
          <p:cNvPr id="3" name="Subtitle 2"/>
          <p:cNvSpPr>
            <a:spLocks noGrp="1"/>
          </p:cNvSpPr>
          <p:nvPr>
            <p:ph type="subTitle" idx="1"/>
          </p:nvPr>
        </p:nvSpPr>
        <p:spPr>
          <a:xfrm>
            <a:off x="232833" y="5196416"/>
            <a:ext cx="7539567" cy="624418"/>
          </a:xfrm>
        </p:spPr>
        <p:txBody>
          <a:bodyPr/>
          <a:lstStyle>
            <a:lvl1pPr marL="0" indent="0" algn="l">
              <a:buNone/>
              <a:defRPr>
                <a:solidFill>
                  <a:srgbClr val="082A5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4" name="Date Placeholder 3"/>
          <p:cNvSpPr>
            <a:spLocks noGrp="1"/>
          </p:cNvSpPr>
          <p:nvPr>
            <p:ph type="dt" sz="half" idx="10"/>
          </p:nvPr>
        </p:nvSpPr>
        <p:spPr>
          <a:xfrm>
            <a:off x="232833" y="6356350"/>
            <a:ext cx="2357967" cy="365125"/>
          </a:xfrm>
        </p:spPr>
        <p:txBody>
          <a:bodyPr/>
          <a:lstStyle/>
          <a:p>
            <a:fld id="{431AFB15-2A35-4B4F-AD1D-AB67E1F219B9}" type="datetimeFigureOut">
              <a:rPr lang="en-US" smtClean="0"/>
              <a:pPr/>
              <a:t>10/24/2019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DEBC5C-5D64-DE4A-99BD-E2926DC1E1ED}" type="slidenum">
              <a:rPr lang="en-US" smtClean="0"/>
              <a:pPr/>
              <a:t>‹#›</a:t>
            </a:fld>
            <a:endParaRPr lang="en-US"/>
          </a:p>
        </p:txBody>
      </p:sp>
    </p:spTree>
    <p:extLst>
      <p:ext uri="{BB962C8B-B14F-4D97-AF65-F5344CB8AC3E}">
        <p14:creationId xmlns:p14="http://schemas.microsoft.com/office/powerpoint/2010/main" val="4132237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431AFB15-2A35-4B4F-AD1D-AB67E1F219B9}" type="datetimeFigureOut">
              <a:rPr lang="en-US" smtClean="0"/>
              <a:pPr/>
              <a:t>10/24/2019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DEBC5C-5D64-DE4A-99BD-E2926DC1E1ED}" type="slidenum">
              <a:rPr lang="en-US" smtClean="0"/>
              <a:pPr/>
              <a:t>‹#›</a:t>
            </a:fld>
            <a:endParaRPr lang="en-US"/>
          </a:p>
        </p:txBody>
      </p:sp>
    </p:spTree>
    <p:extLst>
      <p:ext uri="{BB962C8B-B14F-4D97-AF65-F5344CB8AC3E}">
        <p14:creationId xmlns:p14="http://schemas.microsoft.com/office/powerpoint/2010/main" val="97229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60917"/>
            <a:ext cx="2057400" cy="5565246"/>
          </a:xfrm>
        </p:spPr>
        <p:txBody>
          <a:bodyPr vert="eaVert"/>
          <a:lstStyle/>
          <a:p>
            <a:endParaRPr lang="en-US" dirty="0"/>
          </a:p>
        </p:txBody>
      </p:sp>
      <p:sp>
        <p:nvSpPr>
          <p:cNvPr id="3" name="Vertical Text Placeholder 2"/>
          <p:cNvSpPr>
            <a:spLocks noGrp="1"/>
          </p:cNvSpPr>
          <p:nvPr>
            <p:ph type="body" orient="vert" idx="1"/>
          </p:nvPr>
        </p:nvSpPr>
        <p:spPr>
          <a:xfrm>
            <a:off x="457200" y="560917"/>
            <a:ext cx="6019800" cy="5565246"/>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431AFB15-2A35-4B4F-AD1D-AB67E1F219B9}" type="datetimeFigureOut">
              <a:rPr lang="en-US" smtClean="0"/>
              <a:pPr/>
              <a:t>10/24/2019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DEBC5C-5D64-DE4A-99BD-E2926DC1E1ED}" type="slidenum">
              <a:rPr lang="en-US" smtClean="0"/>
              <a:pPr/>
              <a:t>‹#›</a:t>
            </a:fld>
            <a:endParaRPr lang="en-US"/>
          </a:p>
        </p:txBody>
      </p:sp>
    </p:spTree>
    <p:extLst>
      <p:ext uri="{BB962C8B-B14F-4D97-AF65-F5344CB8AC3E}">
        <p14:creationId xmlns:p14="http://schemas.microsoft.com/office/powerpoint/2010/main" val="2445849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431AFB15-2A35-4B4F-AD1D-AB67E1F219B9}" type="datetimeFigureOut">
              <a:rPr lang="en-US" smtClean="0"/>
              <a:pPr/>
              <a:t>10/24/2019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DEBC5C-5D64-DE4A-99BD-E2926DC1E1ED}" type="slidenum">
              <a:rPr lang="en-US" smtClean="0"/>
              <a:pPr/>
              <a:t>‹#›</a:t>
            </a:fld>
            <a:endParaRPr lang="en-US"/>
          </a:p>
        </p:txBody>
      </p:sp>
    </p:spTree>
    <p:extLst>
      <p:ext uri="{BB962C8B-B14F-4D97-AF65-F5344CB8AC3E}">
        <p14:creationId xmlns:p14="http://schemas.microsoft.com/office/powerpoint/2010/main" val="3502770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082A58"/>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smtClean="0"/>
              <a:t>Click to edit Master text styles</a:t>
            </a:r>
          </a:p>
        </p:txBody>
      </p:sp>
      <p:sp>
        <p:nvSpPr>
          <p:cNvPr id="4" name="Date Placeholder 3"/>
          <p:cNvSpPr>
            <a:spLocks noGrp="1"/>
          </p:cNvSpPr>
          <p:nvPr>
            <p:ph type="dt" sz="half" idx="10"/>
          </p:nvPr>
        </p:nvSpPr>
        <p:spPr/>
        <p:txBody>
          <a:bodyPr/>
          <a:lstStyle/>
          <a:p>
            <a:fld id="{431AFB15-2A35-4B4F-AD1D-AB67E1F219B9}" type="datetimeFigureOut">
              <a:rPr lang="en-US" smtClean="0"/>
              <a:pPr/>
              <a:t>10/24/2019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DEBC5C-5D64-DE4A-99BD-E2926DC1E1ED}" type="slidenum">
              <a:rPr lang="en-US" smtClean="0"/>
              <a:pPr/>
              <a:t>‹#›</a:t>
            </a:fld>
            <a:endParaRPr lang="en-US"/>
          </a:p>
        </p:txBody>
      </p:sp>
    </p:spTree>
    <p:extLst>
      <p:ext uri="{BB962C8B-B14F-4D97-AF65-F5344CB8AC3E}">
        <p14:creationId xmlns:p14="http://schemas.microsoft.com/office/powerpoint/2010/main" val="620471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02711"/>
            <a:ext cx="8229600" cy="921289"/>
          </a:xfrm>
        </p:spPr>
        <p:txBody>
          <a:bodyPr/>
          <a:lstStyle/>
          <a:p>
            <a:endParaRPr lang="en-US" dirty="0"/>
          </a:p>
        </p:txBody>
      </p:sp>
      <p:sp>
        <p:nvSpPr>
          <p:cNvPr id="3" name="Content Placeholder 2"/>
          <p:cNvSpPr>
            <a:spLocks noGrp="1"/>
          </p:cNvSpPr>
          <p:nvPr>
            <p:ph sz="half" idx="1"/>
          </p:nvPr>
        </p:nvSpPr>
        <p:spPr>
          <a:xfrm>
            <a:off x="457200" y="1745711"/>
            <a:ext cx="4038600" cy="43804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p:nvPr>
        </p:nvSpPr>
        <p:spPr>
          <a:xfrm>
            <a:off x="4648200" y="1745711"/>
            <a:ext cx="4038600" cy="43804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Date Placeholder 4"/>
          <p:cNvSpPr>
            <a:spLocks noGrp="1"/>
          </p:cNvSpPr>
          <p:nvPr>
            <p:ph type="dt" sz="half" idx="10"/>
          </p:nvPr>
        </p:nvSpPr>
        <p:spPr/>
        <p:txBody>
          <a:bodyPr/>
          <a:lstStyle/>
          <a:p>
            <a:fld id="{431AFB15-2A35-4B4F-AD1D-AB67E1F219B9}" type="datetimeFigureOut">
              <a:rPr lang="en-US" smtClean="0"/>
              <a:pPr/>
              <a:t>10/24/2019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DEBC5C-5D64-DE4A-99BD-E2926DC1E1ED}" type="slidenum">
              <a:rPr lang="en-US" smtClean="0"/>
              <a:pPr/>
              <a:t>‹#›</a:t>
            </a:fld>
            <a:endParaRPr lang="en-US"/>
          </a:p>
        </p:txBody>
      </p:sp>
    </p:spTree>
    <p:extLst>
      <p:ext uri="{BB962C8B-B14F-4D97-AF65-F5344CB8AC3E}">
        <p14:creationId xmlns:p14="http://schemas.microsoft.com/office/powerpoint/2010/main" val="1460815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3250"/>
            <a:ext cx="8229600" cy="931863"/>
          </a:xfrm>
        </p:spPr>
        <p:txBody>
          <a:bodyPr/>
          <a:lstStyle>
            <a:lvl1pPr>
              <a:defRPr/>
            </a:lvl1pPr>
          </a:lstStyle>
          <a:p>
            <a:endParaRPr lang="en-US" dirty="0"/>
          </a:p>
        </p:txBody>
      </p:sp>
      <p:sp>
        <p:nvSpPr>
          <p:cNvPr id="3" name="Text Placeholder 2"/>
          <p:cNvSpPr>
            <a:spLocks noGrp="1"/>
          </p:cNvSpPr>
          <p:nvPr>
            <p:ph type="body" idx="1"/>
          </p:nvPr>
        </p:nvSpPr>
        <p:spPr>
          <a:xfrm>
            <a:off x="457200" y="1746249"/>
            <a:ext cx="4040188" cy="67733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GB" dirty="0" smtClean="0"/>
          </a:p>
        </p:txBody>
      </p:sp>
      <p:sp>
        <p:nvSpPr>
          <p:cNvPr id="4" name="Content Placeholder 3"/>
          <p:cNvSpPr>
            <a:spLocks noGrp="1"/>
          </p:cNvSpPr>
          <p:nvPr>
            <p:ph sz="half" idx="2"/>
          </p:nvPr>
        </p:nvSpPr>
        <p:spPr>
          <a:xfrm>
            <a:off x="457200" y="2677583"/>
            <a:ext cx="4040188" cy="34485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Text Placeholder 4"/>
          <p:cNvSpPr>
            <a:spLocks noGrp="1"/>
          </p:cNvSpPr>
          <p:nvPr>
            <p:ph type="body" sz="quarter" idx="3"/>
          </p:nvPr>
        </p:nvSpPr>
        <p:spPr>
          <a:xfrm>
            <a:off x="4645025" y="1746249"/>
            <a:ext cx="4041775" cy="67733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GB" dirty="0" smtClean="0"/>
          </a:p>
        </p:txBody>
      </p:sp>
      <p:sp>
        <p:nvSpPr>
          <p:cNvPr id="6" name="Content Placeholder 5"/>
          <p:cNvSpPr>
            <a:spLocks noGrp="1"/>
          </p:cNvSpPr>
          <p:nvPr>
            <p:ph sz="quarter" idx="4"/>
          </p:nvPr>
        </p:nvSpPr>
        <p:spPr>
          <a:xfrm>
            <a:off x="4645025" y="2677583"/>
            <a:ext cx="4041775" cy="34485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7" name="Date Placeholder 6"/>
          <p:cNvSpPr>
            <a:spLocks noGrp="1"/>
          </p:cNvSpPr>
          <p:nvPr>
            <p:ph type="dt" sz="half" idx="10"/>
          </p:nvPr>
        </p:nvSpPr>
        <p:spPr/>
        <p:txBody>
          <a:bodyPr/>
          <a:lstStyle/>
          <a:p>
            <a:fld id="{431AFB15-2A35-4B4F-AD1D-AB67E1F219B9}" type="datetimeFigureOut">
              <a:rPr lang="en-US" smtClean="0"/>
              <a:pPr/>
              <a:t>10/24/2019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DEBC5C-5D64-DE4A-99BD-E2926DC1E1ED}" type="slidenum">
              <a:rPr lang="en-US" smtClean="0"/>
              <a:pPr/>
              <a:t>‹#›</a:t>
            </a:fld>
            <a:endParaRPr lang="en-US"/>
          </a:p>
        </p:txBody>
      </p:sp>
    </p:spTree>
    <p:extLst>
      <p:ext uri="{BB962C8B-B14F-4D97-AF65-F5344CB8AC3E}">
        <p14:creationId xmlns:p14="http://schemas.microsoft.com/office/powerpoint/2010/main" val="163062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592667"/>
            <a:ext cx="8229600" cy="952499"/>
          </a:xfrm>
        </p:spPr>
        <p:txBody>
          <a:bodyPr/>
          <a:lstStyle/>
          <a:p>
            <a:endParaRPr lang="en-US" dirty="0"/>
          </a:p>
        </p:txBody>
      </p:sp>
      <p:sp>
        <p:nvSpPr>
          <p:cNvPr id="3" name="Date Placeholder 2"/>
          <p:cNvSpPr>
            <a:spLocks noGrp="1"/>
          </p:cNvSpPr>
          <p:nvPr>
            <p:ph type="dt" sz="half" idx="10"/>
          </p:nvPr>
        </p:nvSpPr>
        <p:spPr/>
        <p:txBody>
          <a:bodyPr/>
          <a:lstStyle/>
          <a:p>
            <a:fld id="{431AFB15-2A35-4B4F-AD1D-AB67E1F219B9}" type="datetimeFigureOut">
              <a:rPr lang="en-US" smtClean="0"/>
              <a:pPr/>
              <a:t>10/24/2019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DEBC5C-5D64-DE4A-99BD-E2926DC1E1ED}" type="slidenum">
              <a:rPr lang="en-US" smtClean="0"/>
              <a:pPr/>
              <a:t>‹#›</a:t>
            </a:fld>
            <a:endParaRPr lang="en-US"/>
          </a:p>
        </p:txBody>
      </p:sp>
    </p:spTree>
    <p:extLst>
      <p:ext uri="{BB962C8B-B14F-4D97-AF65-F5344CB8AC3E}">
        <p14:creationId xmlns:p14="http://schemas.microsoft.com/office/powerpoint/2010/main" val="3068434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1AFB15-2A35-4B4F-AD1D-AB67E1F219B9}" type="datetimeFigureOut">
              <a:rPr lang="en-US" smtClean="0"/>
              <a:pPr/>
              <a:t>10/24/2019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DEBC5C-5D64-DE4A-99BD-E2926DC1E1ED}" type="slidenum">
              <a:rPr lang="en-US" smtClean="0"/>
              <a:pPr/>
              <a:t>‹#›</a:t>
            </a:fld>
            <a:endParaRPr lang="en-US"/>
          </a:p>
        </p:txBody>
      </p:sp>
    </p:spTree>
    <p:extLst>
      <p:ext uri="{BB962C8B-B14F-4D97-AF65-F5344CB8AC3E}">
        <p14:creationId xmlns:p14="http://schemas.microsoft.com/office/powerpoint/2010/main" val="1572603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00"/>
            <a:ext cx="3008313" cy="86360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571500"/>
            <a:ext cx="5111750" cy="55546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431AFB15-2A35-4B4F-AD1D-AB67E1F219B9}" type="datetimeFigureOut">
              <a:rPr lang="en-US" smtClean="0"/>
              <a:pPr/>
              <a:t>10/24/2019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DEBC5C-5D64-DE4A-99BD-E2926DC1E1ED}" type="slidenum">
              <a:rPr lang="en-US" smtClean="0"/>
              <a:pPr/>
              <a:t>‹#›</a:t>
            </a:fld>
            <a:endParaRPr lang="en-US"/>
          </a:p>
        </p:txBody>
      </p:sp>
    </p:spTree>
    <p:extLst>
      <p:ext uri="{BB962C8B-B14F-4D97-AF65-F5344CB8AC3E}">
        <p14:creationId xmlns:p14="http://schemas.microsoft.com/office/powerpoint/2010/main" val="2297022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431AFB15-2A35-4B4F-AD1D-AB67E1F219B9}" type="datetimeFigureOut">
              <a:rPr lang="en-US" smtClean="0"/>
              <a:pPr/>
              <a:t>10/24/2019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DEBC5C-5D64-DE4A-99BD-E2926DC1E1ED}" type="slidenum">
              <a:rPr lang="en-US" smtClean="0"/>
              <a:pPr/>
              <a:t>‹#›</a:t>
            </a:fld>
            <a:endParaRPr lang="en-US"/>
          </a:p>
        </p:txBody>
      </p:sp>
    </p:spTree>
    <p:extLst>
      <p:ext uri="{BB962C8B-B14F-4D97-AF65-F5344CB8AC3E}">
        <p14:creationId xmlns:p14="http://schemas.microsoft.com/office/powerpoint/2010/main" val="4206004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82083"/>
            <a:ext cx="8229600" cy="973666"/>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457200" y="1841500"/>
            <a:ext cx="8229600" cy="4284663"/>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2"/>
          </p:nvPr>
        </p:nvSpPr>
        <p:spPr>
          <a:xfrm>
            <a:off x="952500" y="6356350"/>
            <a:ext cx="16383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1AFB15-2A35-4B4F-AD1D-AB67E1F219B9}" type="datetimeFigureOut">
              <a:rPr lang="en-US" smtClean="0"/>
              <a:pPr/>
              <a:t>10/24/2019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DEBC5C-5D64-DE4A-99BD-E2926DC1E1ED}" type="slidenum">
              <a:rPr lang="en-US" smtClean="0"/>
              <a:pPr/>
              <a:t>‹#›</a:t>
            </a:fld>
            <a:endParaRPr lang="en-US"/>
          </a:p>
        </p:txBody>
      </p:sp>
    </p:spTree>
    <p:extLst>
      <p:ext uri="{BB962C8B-B14F-4D97-AF65-F5344CB8AC3E}">
        <p14:creationId xmlns:p14="http://schemas.microsoft.com/office/powerpoint/2010/main" val="8936161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defTabSz="457200" rtl="0" eaLnBrk="1" latinLnBrk="0" hangingPunct="1">
        <a:spcBef>
          <a:spcPct val="0"/>
        </a:spcBef>
        <a:buNone/>
        <a:defRPr sz="6000" kern="1200">
          <a:solidFill>
            <a:srgbClr val="082A58"/>
          </a:solidFill>
          <a:latin typeface="Frutiger LT Std 75 Black"/>
          <a:ea typeface="+mj-ea"/>
          <a:cs typeface="+mj-cs"/>
        </a:defRPr>
      </a:lvl1pPr>
    </p:titleStyle>
    <p:bodyStyle>
      <a:lvl1pPr marL="342900" indent="-342900" algn="l" defTabSz="457200" rtl="0" eaLnBrk="1" latinLnBrk="0" hangingPunct="1">
        <a:spcBef>
          <a:spcPct val="20000"/>
        </a:spcBef>
        <a:buFont typeface="Arial"/>
        <a:buChar char="•"/>
        <a:defRPr sz="3600" kern="1200">
          <a:solidFill>
            <a:srgbClr val="082A58"/>
          </a:solidFill>
          <a:latin typeface="Frutiger LT Std 65 Bold"/>
          <a:ea typeface="+mn-ea"/>
          <a:cs typeface="+mn-cs"/>
        </a:defRPr>
      </a:lvl1pPr>
      <a:lvl2pPr marL="742950" indent="-285750" algn="l" defTabSz="457200" rtl="0" eaLnBrk="1" latinLnBrk="0" hangingPunct="1">
        <a:spcBef>
          <a:spcPct val="20000"/>
        </a:spcBef>
        <a:buFont typeface="Arial"/>
        <a:buChar char="–"/>
        <a:defRPr sz="2800" kern="1200">
          <a:solidFill>
            <a:srgbClr val="082A58"/>
          </a:solidFill>
          <a:latin typeface="Frutiger LT Std 55 Roman"/>
          <a:ea typeface="+mn-ea"/>
          <a:cs typeface="+mn-cs"/>
        </a:defRPr>
      </a:lvl2pPr>
      <a:lvl3pPr marL="1143000" indent="-228600" algn="l" defTabSz="457200" rtl="0" eaLnBrk="1" latinLnBrk="0" hangingPunct="1">
        <a:spcBef>
          <a:spcPct val="20000"/>
        </a:spcBef>
        <a:buFont typeface="Arial"/>
        <a:buChar char="•"/>
        <a:defRPr sz="2400" kern="1200">
          <a:solidFill>
            <a:srgbClr val="082A58"/>
          </a:solidFill>
          <a:latin typeface="Frutiger LT Std 55 Roman"/>
          <a:ea typeface="+mn-ea"/>
          <a:cs typeface="+mn-cs"/>
        </a:defRPr>
      </a:lvl3pPr>
      <a:lvl4pPr marL="1600200" indent="-228600" algn="l" defTabSz="457200" rtl="0" eaLnBrk="1" latinLnBrk="0" hangingPunct="1">
        <a:spcBef>
          <a:spcPct val="20000"/>
        </a:spcBef>
        <a:buFont typeface="Arial"/>
        <a:buChar char="–"/>
        <a:defRPr sz="2000" kern="1200">
          <a:solidFill>
            <a:srgbClr val="082A58"/>
          </a:solidFill>
          <a:latin typeface="Frutiger LT Std 55 Roman"/>
          <a:ea typeface="+mn-ea"/>
          <a:cs typeface="+mn-cs"/>
        </a:defRPr>
      </a:lvl4pPr>
      <a:lvl5pPr marL="2057400" indent="-228600" algn="l" defTabSz="457200" rtl="0" eaLnBrk="1" latinLnBrk="0" hangingPunct="1">
        <a:spcBef>
          <a:spcPct val="20000"/>
        </a:spcBef>
        <a:buFont typeface="Arial"/>
        <a:buChar char="»"/>
        <a:defRPr sz="2000" kern="1200">
          <a:solidFill>
            <a:srgbClr val="082A58"/>
          </a:solidFill>
          <a:latin typeface="Frutiger LT Std 55 Roman"/>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2833" y="1968500"/>
            <a:ext cx="4455583" cy="1886324"/>
          </a:xfrm>
        </p:spPr>
        <p:txBody>
          <a:bodyPr>
            <a:normAutofit fontScale="90000"/>
          </a:bodyPr>
          <a:lstStyle/>
          <a:p>
            <a:r>
              <a:rPr lang="en-US" sz="2000" dirty="0" smtClean="0">
                <a:solidFill>
                  <a:srgbClr val="00B050"/>
                </a:solidFill>
              </a:rPr>
              <a:t/>
            </a:r>
            <a:br>
              <a:rPr lang="en-US" sz="2000" dirty="0" smtClean="0">
                <a:solidFill>
                  <a:srgbClr val="00B050"/>
                </a:solidFill>
              </a:rPr>
            </a:br>
            <a:r>
              <a:rPr lang="en-US" sz="2000" dirty="0" smtClean="0">
                <a:solidFill>
                  <a:srgbClr val="00B050"/>
                </a:solidFill>
              </a:rPr>
              <a:t/>
            </a:r>
            <a:br>
              <a:rPr lang="en-US" sz="2000" dirty="0" smtClean="0">
                <a:solidFill>
                  <a:srgbClr val="00B050"/>
                </a:solidFill>
              </a:rPr>
            </a:br>
            <a:r>
              <a:rPr lang="en-US" sz="2000" dirty="0" smtClean="0">
                <a:solidFill>
                  <a:srgbClr val="00B050"/>
                </a:solidFill>
              </a:rPr>
              <a:t/>
            </a:r>
            <a:br>
              <a:rPr lang="en-US" sz="2000" dirty="0" smtClean="0">
                <a:solidFill>
                  <a:srgbClr val="00B050"/>
                </a:solidFill>
              </a:rPr>
            </a:br>
            <a:r>
              <a:rPr lang="en-US" sz="2000" dirty="0" smtClean="0">
                <a:solidFill>
                  <a:srgbClr val="00B050"/>
                </a:solidFill>
              </a:rPr>
              <a:t/>
            </a:r>
            <a:br>
              <a:rPr lang="en-US" sz="2000" dirty="0" smtClean="0">
                <a:solidFill>
                  <a:srgbClr val="00B050"/>
                </a:solidFill>
              </a:rPr>
            </a:br>
            <a:r>
              <a:rPr lang="en-US" sz="2000" dirty="0" smtClean="0">
                <a:solidFill>
                  <a:srgbClr val="00B050"/>
                </a:solidFill>
              </a:rPr>
              <a:t/>
            </a:r>
            <a:br>
              <a:rPr lang="en-US" sz="2000" dirty="0" smtClean="0">
                <a:solidFill>
                  <a:srgbClr val="00B050"/>
                </a:solidFill>
              </a:rPr>
            </a:br>
            <a:r>
              <a:rPr lang="en-US" sz="2000" dirty="0" smtClean="0">
                <a:solidFill>
                  <a:srgbClr val="00B050"/>
                </a:solidFill>
              </a:rPr>
              <a:t/>
            </a:r>
            <a:br>
              <a:rPr lang="en-US" sz="2000" dirty="0" smtClean="0">
                <a:solidFill>
                  <a:srgbClr val="00B050"/>
                </a:solidFill>
              </a:rPr>
            </a:br>
            <a:r>
              <a:rPr lang="en-US" sz="2000" dirty="0" smtClean="0">
                <a:solidFill>
                  <a:srgbClr val="00B050"/>
                </a:solidFill>
              </a:rPr>
              <a:t/>
            </a:r>
            <a:br>
              <a:rPr lang="en-US" sz="2000" dirty="0" smtClean="0">
                <a:solidFill>
                  <a:srgbClr val="00B050"/>
                </a:solidFill>
              </a:rPr>
            </a:br>
            <a:r>
              <a:rPr lang="en-US" sz="2000" b="1" dirty="0" smtClean="0">
                <a:solidFill>
                  <a:srgbClr val="00B050"/>
                </a:solidFill>
                <a:latin typeface="Arial Narrow" pitchFamily="34" charset="0"/>
                <a:cs typeface="Arial"/>
              </a:rPr>
              <a:t/>
            </a:r>
            <a:br>
              <a:rPr lang="en-US" sz="2000" b="1" dirty="0" smtClean="0">
                <a:solidFill>
                  <a:srgbClr val="00B050"/>
                </a:solidFill>
                <a:latin typeface="Arial Narrow" pitchFamily="34" charset="0"/>
                <a:cs typeface="Arial"/>
              </a:rPr>
            </a:br>
            <a:r>
              <a:rPr lang="en-US" sz="2000" b="1" dirty="0" smtClean="0">
                <a:solidFill>
                  <a:srgbClr val="00B050"/>
                </a:solidFill>
                <a:latin typeface="Arial Narrow" pitchFamily="34" charset="0"/>
                <a:cs typeface="Arial"/>
              </a:rPr>
              <a:t/>
            </a:r>
            <a:br>
              <a:rPr lang="en-US" sz="2000" b="1" dirty="0" smtClean="0">
                <a:solidFill>
                  <a:srgbClr val="00B050"/>
                </a:solidFill>
                <a:latin typeface="Arial Narrow" pitchFamily="34" charset="0"/>
                <a:cs typeface="Arial"/>
              </a:rPr>
            </a:br>
            <a:r>
              <a:rPr lang="en-US" sz="900" b="1" dirty="0" smtClean="0">
                <a:latin typeface="Arial Narrow" pitchFamily="34" charset="0"/>
                <a:cs typeface="Arial"/>
              </a:rPr>
              <a:t/>
            </a:r>
            <a:br>
              <a:rPr lang="en-US" sz="900" b="1" dirty="0" smtClean="0">
                <a:latin typeface="Arial Narrow" pitchFamily="34" charset="0"/>
                <a:cs typeface="Arial"/>
              </a:rPr>
            </a:br>
            <a:r>
              <a:rPr lang="en-US" sz="2000" b="1" dirty="0" smtClean="0">
                <a:solidFill>
                  <a:srgbClr val="00B050"/>
                </a:solidFill>
                <a:latin typeface="Arial Narrow" pitchFamily="34" charset="0"/>
                <a:cs typeface="Arial"/>
              </a:rPr>
              <a:t/>
            </a:r>
            <a:br>
              <a:rPr lang="en-US" sz="2000" b="1" dirty="0" smtClean="0">
                <a:solidFill>
                  <a:srgbClr val="00B050"/>
                </a:solidFill>
                <a:latin typeface="Arial Narrow" pitchFamily="34" charset="0"/>
                <a:cs typeface="Arial"/>
              </a:rPr>
            </a:br>
            <a:r>
              <a:rPr lang="en-US" sz="2000" dirty="0" smtClean="0">
                <a:solidFill>
                  <a:srgbClr val="00B050"/>
                </a:solidFill>
              </a:rPr>
              <a:t/>
            </a:r>
            <a:br>
              <a:rPr lang="en-US" sz="2000" dirty="0" smtClean="0">
                <a:solidFill>
                  <a:srgbClr val="00B050"/>
                </a:solidFill>
              </a:rPr>
            </a:br>
            <a:endParaRPr lang="en-US" sz="3100" b="1" dirty="0">
              <a:solidFill>
                <a:srgbClr val="603173"/>
              </a:solidFill>
              <a:latin typeface="Arial Narrow" pitchFamily="34" charset="0"/>
            </a:endParaRPr>
          </a:p>
        </p:txBody>
      </p:sp>
      <p:sp>
        <p:nvSpPr>
          <p:cNvPr id="4" name="Rectangle 3"/>
          <p:cNvSpPr/>
          <p:nvPr/>
        </p:nvSpPr>
        <p:spPr>
          <a:xfrm>
            <a:off x="116541" y="2160494"/>
            <a:ext cx="4760508" cy="2246769"/>
          </a:xfrm>
          <a:prstGeom prst="rect">
            <a:avLst/>
          </a:prstGeom>
        </p:spPr>
        <p:txBody>
          <a:bodyPr wrap="square">
            <a:spAutoFit/>
          </a:bodyPr>
          <a:lstStyle/>
          <a:p>
            <a:r>
              <a:rPr lang="en-US" sz="2800" b="1" dirty="0" smtClean="0">
                <a:solidFill>
                  <a:srgbClr val="7030A0"/>
                </a:solidFill>
                <a:latin typeface="Arial Narrow" pitchFamily="34" charset="0"/>
                <a:ea typeface="+mj-ea"/>
                <a:cs typeface="Arial"/>
              </a:rPr>
              <a:t>Getting It Right For South </a:t>
            </a:r>
            <a:r>
              <a:rPr lang="en-US" sz="2800" b="1" dirty="0" err="1" smtClean="0">
                <a:solidFill>
                  <a:srgbClr val="7030A0"/>
                </a:solidFill>
                <a:latin typeface="Arial Narrow" pitchFamily="34" charset="0"/>
                <a:ea typeface="+mj-ea"/>
                <a:cs typeface="Arial"/>
              </a:rPr>
              <a:t>Lanarkshire’s</a:t>
            </a:r>
            <a:r>
              <a:rPr lang="en-US" sz="2800" b="1" dirty="0" smtClean="0">
                <a:solidFill>
                  <a:srgbClr val="7030A0"/>
                </a:solidFill>
                <a:latin typeface="Arial Narrow" pitchFamily="34" charset="0"/>
                <a:ea typeface="+mj-ea"/>
                <a:cs typeface="Arial"/>
              </a:rPr>
              <a:t> Children</a:t>
            </a:r>
          </a:p>
          <a:p>
            <a:r>
              <a:rPr lang="en-US" sz="2800" b="1" dirty="0" smtClean="0">
                <a:solidFill>
                  <a:srgbClr val="7030A0"/>
                </a:solidFill>
                <a:latin typeface="Arial Narrow" pitchFamily="34" charset="0"/>
                <a:ea typeface="+mj-ea"/>
                <a:cs typeface="Arial"/>
              </a:rPr>
              <a:t>Data and Planning Group </a:t>
            </a:r>
            <a:br>
              <a:rPr lang="en-US" sz="2800" b="1" dirty="0" smtClean="0">
                <a:solidFill>
                  <a:srgbClr val="7030A0"/>
                </a:solidFill>
                <a:latin typeface="Arial Narrow" pitchFamily="34" charset="0"/>
                <a:ea typeface="+mj-ea"/>
                <a:cs typeface="Arial"/>
              </a:rPr>
            </a:br>
            <a:endParaRPr lang="en-US" sz="2800" b="1" dirty="0">
              <a:solidFill>
                <a:srgbClr val="7030A0"/>
              </a:solidFill>
              <a:latin typeface="Arial Narrow" pitchFamily="34" charset="0"/>
              <a:ea typeface="+mj-ea"/>
              <a:cs typeface="Arial"/>
            </a:endParaRPr>
          </a:p>
          <a:p>
            <a:r>
              <a:rPr lang="en-US" sz="2800" b="1" dirty="0" smtClean="0">
                <a:solidFill>
                  <a:srgbClr val="7030A0"/>
                </a:solidFill>
                <a:latin typeface="Arial Narrow" pitchFamily="34" charset="0"/>
                <a:ea typeface="+mj-ea"/>
                <a:cs typeface="Arial"/>
              </a:rPr>
              <a:t>October 2019</a:t>
            </a:r>
            <a:endParaRPr lang="en-GB" sz="2800" dirty="0">
              <a:solidFill>
                <a:srgbClr val="7030A0"/>
              </a:solidFill>
            </a:endParaRPr>
          </a:p>
        </p:txBody>
      </p:sp>
    </p:spTree>
    <p:extLst>
      <p:ext uri="{BB962C8B-B14F-4D97-AF65-F5344CB8AC3E}">
        <p14:creationId xmlns:p14="http://schemas.microsoft.com/office/powerpoint/2010/main" val="2804423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20799"/>
            <a:ext cx="8229600" cy="234949"/>
          </a:xfrm>
        </p:spPr>
        <p:txBody>
          <a:bodyPr>
            <a:noAutofit/>
          </a:bodyPr>
          <a:lstStyle/>
          <a:p>
            <a:r>
              <a:rPr lang="en-GB" sz="2800" b="1" dirty="0" smtClean="0">
                <a:solidFill>
                  <a:srgbClr val="7030A0"/>
                </a:solidFill>
                <a:latin typeface="Arial Narrow" panose="020B0606020202030204" pitchFamily="34" charset="0"/>
              </a:rPr>
              <a:t>Children’s Services Plan 2018-19</a:t>
            </a:r>
            <a:br>
              <a:rPr lang="en-GB" sz="2800" b="1" dirty="0" smtClean="0">
                <a:solidFill>
                  <a:srgbClr val="7030A0"/>
                </a:solidFill>
                <a:latin typeface="Arial Narrow" panose="020B0606020202030204" pitchFamily="34" charset="0"/>
              </a:rPr>
            </a:br>
            <a:r>
              <a:rPr lang="en-GB" sz="2800" b="1" dirty="0" smtClean="0">
                <a:solidFill>
                  <a:srgbClr val="7030A0"/>
                </a:solidFill>
                <a:latin typeface="Arial Narrow" panose="020B0606020202030204" pitchFamily="34" charset="0"/>
              </a:rPr>
              <a:t/>
            </a:r>
            <a:br>
              <a:rPr lang="en-GB" sz="2800" b="1" dirty="0" smtClean="0">
                <a:solidFill>
                  <a:srgbClr val="7030A0"/>
                </a:solidFill>
                <a:latin typeface="Arial Narrow" panose="020B0606020202030204" pitchFamily="34" charset="0"/>
              </a:rPr>
            </a:br>
            <a:endParaRPr lang="en-GB" sz="2800" b="1" dirty="0">
              <a:solidFill>
                <a:srgbClr val="7030A0"/>
              </a:solidFill>
              <a:latin typeface="Arial Narrow" panose="020B0606020202030204" pitchFamily="34" charset="0"/>
            </a:endParaRPr>
          </a:p>
        </p:txBody>
      </p:sp>
      <p:sp>
        <p:nvSpPr>
          <p:cNvPr id="3" name="Content Placeholder 2"/>
          <p:cNvSpPr>
            <a:spLocks noGrp="1"/>
          </p:cNvSpPr>
          <p:nvPr>
            <p:ph idx="1"/>
          </p:nvPr>
        </p:nvSpPr>
        <p:spPr>
          <a:xfrm>
            <a:off x="457200" y="1320800"/>
            <a:ext cx="8229600" cy="4711702"/>
          </a:xfrm>
        </p:spPr>
        <p:txBody>
          <a:bodyPr>
            <a:normAutofit fontScale="77500" lnSpcReduction="20000"/>
          </a:bodyPr>
          <a:lstStyle/>
          <a:p>
            <a:pPr marL="0" indent="0">
              <a:buNone/>
            </a:pPr>
            <a:r>
              <a:rPr lang="en-GB" sz="2400" b="1" dirty="0"/>
              <a:t>Theme 1: Prevention and early support </a:t>
            </a:r>
          </a:p>
          <a:p>
            <a:r>
              <a:rPr lang="en-GB" sz="2400" dirty="0" smtClean="0">
                <a:solidFill>
                  <a:srgbClr val="7030A0"/>
                </a:solidFill>
              </a:rPr>
              <a:t>256</a:t>
            </a:r>
            <a:r>
              <a:rPr lang="en-GB" sz="2400" dirty="0" smtClean="0"/>
              <a:t> Tobacco brief interventions by Health Visitors in EK </a:t>
            </a:r>
            <a:r>
              <a:rPr lang="en-GB" sz="2400" dirty="0">
                <a:solidFill>
                  <a:schemeClr val="tx2">
                    <a:lumMod val="75000"/>
                  </a:schemeClr>
                </a:solidFill>
                <a:latin typeface="Frutiger LT Std 55 Roman"/>
              </a:rPr>
              <a:t>r</a:t>
            </a:r>
            <a:r>
              <a:rPr lang="en-GB" sz="2400" dirty="0" smtClean="0">
                <a:solidFill>
                  <a:schemeClr val="tx2">
                    <a:lumMod val="75000"/>
                  </a:schemeClr>
                </a:solidFill>
                <a:latin typeface="Frutiger LT Std 55 Roman"/>
              </a:rPr>
              <a:t>educed </a:t>
            </a:r>
            <a:r>
              <a:rPr lang="en-GB" sz="2400" dirty="0">
                <a:solidFill>
                  <a:schemeClr val="tx2">
                    <a:lumMod val="75000"/>
                  </a:schemeClr>
                </a:solidFill>
                <a:latin typeface="Frutiger LT Std 55 Roman"/>
              </a:rPr>
              <a:t>exposure to </a:t>
            </a:r>
            <a:r>
              <a:rPr lang="en-GB" sz="2400" dirty="0" smtClean="0">
                <a:solidFill>
                  <a:schemeClr val="tx2">
                    <a:lumMod val="75000"/>
                  </a:schemeClr>
                </a:solidFill>
                <a:latin typeface="Frutiger LT Std 55 Roman"/>
              </a:rPr>
              <a:t>second-hand</a:t>
            </a:r>
            <a:r>
              <a:rPr lang="en-GB" sz="2400" dirty="0" smtClean="0">
                <a:solidFill>
                  <a:schemeClr val="tx1"/>
                </a:solidFill>
                <a:latin typeface="Frutiger LT Std 55 Roman"/>
              </a:rPr>
              <a:t> smoke  at six weeks contributing to the reduction from </a:t>
            </a:r>
            <a:r>
              <a:rPr lang="en-GB" sz="2400" dirty="0" smtClean="0">
                <a:solidFill>
                  <a:srgbClr val="7030A0"/>
                </a:solidFill>
                <a:latin typeface="Frutiger LT Std 55 Roman"/>
              </a:rPr>
              <a:t>8.8% in (2018) to  </a:t>
            </a:r>
            <a:r>
              <a:rPr lang="en-GB" sz="2400" dirty="0">
                <a:solidFill>
                  <a:srgbClr val="7030A0"/>
                </a:solidFill>
                <a:latin typeface="Frutiger LT Std 55 Roman"/>
              </a:rPr>
              <a:t>6.6</a:t>
            </a:r>
            <a:r>
              <a:rPr lang="en-GB" sz="2400" dirty="0" smtClean="0">
                <a:solidFill>
                  <a:srgbClr val="7030A0"/>
                </a:solidFill>
                <a:latin typeface="Frutiger LT Std 55 Roman"/>
              </a:rPr>
              <a:t>% </a:t>
            </a:r>
            <a:r>
              <a:rPr lang="en-GB" sz="2400" dirty="0" smtClean="0">
                <a:solidFill>
                  <a:schemeClr val="tx2">
                    <a:lumMod val="75000"/>
                  </a:schemeClr>
                </a:solidFill>
                <a:latin typeface="Frutiger LT Std 55 Roman"/>
              </a:rPr>
              <a:t>recorded </a:t>
            </a:r>
            <a:r>
              <a:rPr lang="en-GB" sz="2400" dirty="0">
                <a:solidFill>
                  <a:schemeClr val="tx2">
                    <a:lumMod val="75000"/>
                  </a:schemeClr>
                </a:solidFill>
                <a:latin typeface="Frutiger LT Std 55 Roman"/>
              </a:rPr>
              <a:t>at </a:t>
            </a:r>
            <a:r>
              <a:rPr lang="en-GB" sz="2400" dirty="0" smtClean="0">
                <a:solidFill>
                  <a:schemeClr val="tx2">
                    <a:lumMod val="75000"/>
                  </a:schemeClr>
                </a:solidFill>
                <a:latin typeface="Frutiger LT Std 55 Roman"/>
              </a:rPr>
              <a:t> the 27/30 </a:t>
            </a:r>
            <a:r>
              <a:rPr lang="en-GB" sz="2400" dirty="0">
                <a:solidFill>
                  <a:schemeClr val="tx2">
                    <a:lumMod val="75000"/>
                  </a:schemeClr>
                </a:solidFill>
                <a:latin typeface="Frutiger LT Std 55 Roman"/>
              </a:rPr>
              <a:t>month </a:t>
            </a:r>
            <a:r>
              <a:rPr lang="en-GB" sz="2400" dirty="0" smtClean="0">
                <a:solidFill>
                  <a:schemeClr val="tx2">
                    <a:lumMod val="75000"/>
                  </a:schemeClr>
                </a:solidFill>
                <a:latin typeface="Frutiger LT Std 55 Roman"/>
              </a:rPr>
              <a:t>Child Health Review</a:t>
            </a:r>
            <a:endParaRPr lang="en-GB" sz="2400" dirty="0" smtClean="0">
              <a:latin typeface="Frutiger LT Std 55 Roman"/>
            </a:endParaRPr>
          </a:p>
          <a:p>
            <a:r>
              <a:rPr lang="en-GB" sz="2400" b="1" dirty="0" smtClean="0"/>
              <a:t>Further increase in Free School Meals award, now </a:t>
            </a:r>
            <a:r>
              <a:rPr lang="en-GB" sz="2400" b="1" dirty="0" smtClean="0">
                <a:solidFill>
                  <a:srgbClr val="7030A0"/>
                </a:solidFill>
              </a:rPr>
              <a:t>97%</a:t>
            </a:r>
            <a:r>
              <a:rPr lang="en-GB" sz="2400" b="1" dirty="0" smtClean="0"/>
              <a:t> of </a:t>
            </a:r>
            <a:r>
              <a:rPr lang="en-GB" sz="2400" b="1" dirty="0" smtClean="0">
                <a:solidFill>
                  <a:srgbClr val="7030A0"/>
                </a:solidFill>
              </a:rPr>
              <a:t>pupils (82% 2018) </a:t>
            </a:r>
            <a:r>
              <a:rPr lang="en-GB" sz="2400" b="1" dirty="0" smtClean="0"/>
              <a:t>of pupils*</a:t>
            </a:r>
            <a:endParaRPr lang="en-GB" sz="2400" b="1" dirty="0" smtClean="0">
              <a:solidFill>
                <a:srgbClr val="FF0000"/>
              </a:solidFill>
            </a:endParaRPr>
          </a:p>
          <a:p>
            <a:r>
              <a:rPr lang="en-GB" sz="2400" dirty="0" smtClean="0"/>
              <a:t>Health Visitor/Midwifery ‘routine enquiry’ supporting financial inclusion for families worked in partnership with money matters advice service achieving a </a:t>
            </a:r>
            <a:r>
              <a:rPr lang="en-GB" sz="2400" dirty="0" smtClean="0">
                <a:solidFill>
                  <a:srgbClr val="7030A0"/>
                </a:solidFill>
              </a:rPr>
              <a:t>(£100k increase in household income </a:t>
            </a:r>
            <a:r>
              <a:rPr lang="en-GB" sz="2400" dirty="0"/>
              <a:t>-</a:t>
            </a:r>
            <a:r>
              <a:rPr lang="en-GB" sz="2400" dirty="0" smtClean="0"/>
              <a:t>sample of </a:t>
            </a:r>
            <a:r>
              <a:rPr lang="en-GB" sz="2400" dirty="0" smtClean="0">
                <a:solidFill>
                  <a:srgbClr val="7030A0"/>
                </a:solidFill>
              </a:rPr>
              <a:t>20 </a:t>
            </a:r>
            <a:r>
              <a:rPr lang="en-GB" sz="2400" dirty="0" smtClean="0"/>
              <a:t>diverse families)</a:t>
            </a:r>
          </a:p>
          <a:p>
            <a:r>
              <a:rPr lang="en-GB" sz="2400" dirty="0"/>
              <a:t>Staff in </a:t>
            </a:r>
            <a:r>
              <a:rPr lang="en-GB" sz="2400" dirty="0">
                <a:solidFill>
                  <a:srgbClr val="603173"/>
                </a:solidFill>
              </a:rPr>
              <a:t>82 establishments </a:t>
            </a:r>
            <a:r>
              <a:rPr lang="en-GB" sz="2400" dirty="0"/>
              <a:t>have been trained in the Catch Up Literacy programme impacting positively on literacy levels and reducing the attainment gap between SIMD 1 and 5 at all levels (1</a:t>
            </a:r>
            <a:r>
              <a:rPr lang="en-GB" sz="2400" baseline="30000" dirty="0"/>
              <a:t>st</a:t>
            </a:r>
            <a:r>
              <a:rPr lang="en-GB" sz="2400" dirty="0"/>
              <a:t> level</a:t>
            </a:r>
            <a:r>
              <a:rPr lang="en-GB" sz="2400" dirty="0">
                <a:solidFill>
                  <a:srgbClr val="FF0000"/>
                </a:solidFill>
              </a:rPr>
              <a:t> </a:t>
            </a:r>
            <a:r>
              <a:rPr lang="en-GB" sz="2400" dirty="0">
                <a:solidFill>
                  <a:srgbClr val="603173"/>
                </a:solidFill>
              </a:rPr>
              <a:t>24% to 17%, </a:t>
            </a:r>
            <a:r>
              <a:rPr lang="en-GB" sz="2400" dirty="0"/>
              <a:t>2</a:t>
            </a:r>
            <a:r>
              <a:rPr lang="en-GB" sz="2400" baseline="30000" dirty="0"/>
              <a:t>nd</a:t>
            </a:r>
            <a:r>
              <a:rPr lang="en-GB" sz="2400" dirty="0"/>
              <a:t> level </a:t>
            </a:r>
            <a:r>
              <a:rPr lang="en-GB" sz="2400" dirty="0" smtClean="0">
                <a:solidFill>
                  <a:srgbClr val="603173"/>
                </a:solidFill>
              </a:rPr>
              <a:t>26% </a:t>
            </a:r>
            <a:r>
              <a:rPr lang="en-GB" sz="2400" dirty="0">
                <a:solidFill>
                  <a:srgbClr val="603173"/>
                </a:solidFill>
              </a:rPr>
              <a:t>to 24%, </a:t>
            </a:r>
            <a:r>
              <a:rPr lang="en-GB" sz="2400" dirty="0"/>
              <a:t>3</a:t>
            </a:r>
            <a:r>
              <a:rPr lang="en-GB" sz="2400" baseline="30000" dirty="0"/>
              <a:t>rd</a:t>
            </a:r>
            <a:r>
              <a:rPr lang="en-GB" sz="2400" dirty="0"/>
              <a:t> level </a:t>
            </a:r>
            <a:r>
              <a:rPr lang="en-GB" sz="2400" dirty="0">
                <a:solidFill>
                  <a:srgbClr val="603173"/>
                </a:solidFill>
              </a:rPr>
              <a:t>19% to </a:t>
            </a:r>
            <a:r>
              <a:rPr lang="en-GB" sz="2400" dirty="0" smtClean="0">
                <a:solidFill>
                  <a:srgbClr val="603173"/>
                </a:solidFill>
              </a:rPr>
              <a:t>9%)</a:t>
            </a:r>
            <a:endParaRPr lang="en-GB" sz="2400" dirty="0">
              <a:solidFill>
                <a:srgbClr val="603173"/>
              </a:solidFill>
            </a:endParaRPr>
          </a:p>
          <a:p>
            <a:r>
              <a:rPr lang="en-GB" sz="2400" b="1" dirty="0" smtClean="0"/>
              <a:t>Youth Employability Aspire – best post school destination results ever </a:t>
            </a:r>
            <a:r>
              <a:rPr lang="en-GB" sz="2400" b="1" dirty="0" smtClean="0">
                <a:solidFill>
                  <a:srgbClr val="603173"/>
                </a:solidFill>
              </a:rPr>
              <a:t>95.8%</a:t>
            </a:r>
            <a:r>
              <a:rPr lang="en-GB" sz="2400" b="1" dirty="0" smtClean="0">
                <a:solidFill>
                  <a:srgbClr val="FF0000"/>
                </a:solidFill>
              </a:rPr>
              <a:t> </a:t>
            </a:r>
            <a:r>
              <a:rPr lang="en-GB" sz="2400" b="1" dirty="0" smtClean="0">
                <a:solidFill>
                  <a:schemeClr val="tx2">
                    <a:lumMod val="75000"/>
                  </a:schemeClr>
                </a:solidFill>
              </a:rPr>
              <a:t>(</a:t>
            </a:r>
            <a:r>
              <a:rPr lang="en-GB" sz="2400" b="1" dirty="0" err="1" smtClean="0">
                <a:solidFill>
                  <a:schemeClr val="tx2">
                    <a:lumMod val="75000"/>
                  </a:schemeClr>
                </a:solidFill>
              </a:rPr>
              <a:t>Sco</a:t>
            </a:r>
            <a:r>
              <a:rPr lang="en-GB" sz="2400" b="1" dirty="0" smtClean="0">
                <a:solidFill>
                  <a:schemeClr val="tx2">
                    <a:lumMod val="75000"/>
                  </a:schemeClr>
                </a:solidFill>
              </a:rPr>
              <a:t> 93.7%) and </a:t>
            </a:r>
            <a:r>
              <a:rPr lang="en-GB" sz="2400" b="1" dirty="0" smtClean="0">
                <a:solidFill>
                  <a:srgbClr val="603173"/>
                </a:solidFill>
              </a:rPr>
              <a:t>93.2%</a:t>
            </a:r>
            <a:r>
              <a:rPr lang="en-GB" sz="2400" b="1" dirty="0" smtClean="0">
                <a:solidFill>
                  <a:srgbClr val="FF0000"/>
                </a:solidFill>
              </a:rPr>
              <a:t> </a:t>
            </a:r>
            <a:r>
              <a:rPr lang="en-GB" sz="2400" b="1" dirty="0" smtClean="0">
                <a:solidFill>
                  <a:schemeClr val="tx2">
                    <a:lumMod val="75000"/>
                  </a:schemeClr>
                </a:solidFill>
              </a:rPr>
              <a:t>(</a:t>
            </a:r>
            <a:r>
              <a:rPr lang="en-GB" sz="2400" b="1" dirty="0" err="1" smtClean="0">
                <a:solidFill>
                  <a:schemeClr val="tx2">
                    <a:lumMod val="75000"/>
                  </a:schemeClr>
                </a:solidFill>
              </a:rPr>
              <a:t>Sco</a:t>
            </a:r>
            <a:r>
              <a:rPr lang="en-GB" sz="2400" b="1" dirty="0" smtClean="0">
                <a:solidFill>
                  <a:schemeClr val="tx2">
                    <a:lumMod val="75000"/>
                  </a:schemeClr>
                </a:solidFill>
              </a:rPr>
              <a:t> 90.4%) in the most deprived areas</a:t>
            </a:r>
            <a:endParaRPr lang="en-GB" sz="2400" b="1" dirty="0">
              <a:solidFill>
                <a:schemeClr val="tx2">
                  <a:lumMod val="75000"/>
                </a:schemeClr>
              </a:solidFill>
            </a:endParaRPr>
          </a:p>
        </p:txBody>
      </p:sp>
    </p:spTree>
    <p:extLst>
      <p:ext uri="{BB962C8B-B14F-4D97-AF65-F5344CB8AC3E}">
        <p14:creationId xmlns:p14="http://schemas.microsoft.com/office/powerpoint/2010/main" val="194179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1"/>
            <a:ext cx="8229600" cy="565148"/>
          </a:xfrm>
        </p:spPr>
        <p:txBody>
          <a:bodyPr>
            <a:noAutofit/>
          </a:bodyPr>
          <a:lstStyle/>
          <a:p>
            <a:r>
              <a:rPr lang="en-GB" sz="2800" b="1" dirty="0" smtClean="0">
                <a:solidFill>
                  <a:srgbClr val="7030A0"/>
                </a:solidFill>
                <a:latin typeface="Arial Narrow" panose="020B0606020202030204" pitchFamily="34" charset="0"/>
              </a:rPr>
              <a:t>Children’s Services Plan 2018-19</a:t>
            </a:r>
            <a:br>
              <a:rPr lang="en-GB" sz="2800" b="1" dirty="0" smtClean="0">
                <a:solidFill>
                  <a:srgbClr val="7030A0"/>
                </a:solidFill>
                <a:latin typeface="Arial Narrow" panose="020B0606020202030204" pitchFamily="34" charset="0"/>
              </a:rPr>
            </a:br>
            <a:r>
              <a:rPr lang="en-GB" sz="2800" b="1" dirty="0" smtClean="0">
                <a:solidFill>
                  <a:srgbClr val="7030A0"/>
                </a:solidFill>
                <a:latin typeface="Arial Narrow" panose="020B0606020202030204" pitchFamily="34" charset="0"/>
              </a:rPr>
              <a:t> </a:t>
            </a:r>
            <a:br>
              <a:rPr lang="en-GB" sz="2800" b="1" dirty="0" smtClean="0">
                <a:solidFill>
                  <a:srgbClr val="7030A0"/>
                </a:solidFill>
                <a:latin typeface="Arial Narrow" panose="020B0606020202030204" pitchFamily="34" charset="0"/>
              </a:rPr>
            </a:br>
            <a:endParaRPr lang="en-GB" sz="2800" b="1" dirty="0">
              <a:solidFill>
                <a:srgbClr val="7030A0"/>
              </a:solidFill>
              <a:latin typeface="Arial Narrow" panose="020B0606020202030204" pitchFamily="34" charset="0"/>
            </a:endParaRPr>
          </a:p>
        </p:txBody>
      </p:sp>
      <p:sp>
        <p:nvSpPr>
          <p:cNvPr id="3" name="Content Placeholder 2"/>
          <p:cNvSpPr>
            <a:spLocks noGrp="1"/>
          </p:cNvSpPr>
          <p:nvPr>
            <p:ph idx="1"/>
          </p:nvPr>
        </p:nvSpPr>
        <p:spPr>
          <a:xfrm>
            <a:off x="457200" y="1206500"/>
            <a:ext cx="8229600" cy="4826001"/>
          </a:xfrm>
        </p:spPr>
        <p:txBody>
          <a:bodyPr>
            <a:normAutofit fontScale="92500" lnSpcReduction="20000"/>
          </a:bodyPr>
          <a:lstStyle/>
          <a:p>
            <a:pPr marL="0" indent="0">
              <a:buNone/>
            </a:pPr>
            <a:r>
              <a:rPr lang="en-GB" sz="2400" b="1" dirty="0" smtClean="0"/>
              <a:t>Theme </a:t>
            </a:r>
            <a:r>
              <a:rPr lang="en-GB" sz="2400" b="1" dirty="0"/>
              <a:t>2: Health and </a:t>
            </a:r>
            <a:r>
              <a:rPr lang="en-GB" sz="2400" b="1" dirty="0" smtClean="0"/>
              <a:t>wellbeing</a:t>
            </a:r>
          </a:p>
          <a:p>
            <a:r>
              <a:rPr lang="en-GB" sz="2400" dirty="0" smtClean="0">
                <a:solidFill>
                  <a:srgbClr val="603173"/>
                </a:solidFill>
                <a:latin typeface="Arial Narrow" panose="020B0606020202030204" pitchFamily="34" charset="0"/>
              </a:rPr>
              <a:t>281</a:t>
            </a:r>
            <a:r>
              <a:rPr lang="en-GB" sz="2400" dirty="0" smtClean="0">
                <a:solidFill>
                  <a:schemeClr val="tx2">
                    <a:lumMod val="75000"/>
                  </a:schemeClr>
                </a:solidFill>
                <a:latin typeface="Arial Narrow" panose="020B0606020202030204" pitchFamily="34" charset="0"/>
              </a:rPr>
              <a:t> staff and </a:t>
            </a:r>
            <a:r>
              <a:rPr lang="en-GB" sz="2400" dirty="0" smtClean="0">
                <a:solidFill>
                  <a:srgbClr val="603173"/>
                </a:solidFill>
                <a:latin typeface="Arial Narrow" panose="020B0606020202030204" pitchFamily="34" charset="0"/>
              </a:rPr>
              <a:t>105 </a:t>
            </a:r>
            <a:r>
              <a:rPr lang="en-GB" sz="2400" dirty="0" smtClean="0">
                <a:solidFill>
                  <a:schemeClr val="tx2">
                    <a:lumMod val="75000"/>
                  </a:schemeClr>
                </a:solidFill>
                <a:latin typeface="Arial Narrow" panose="020B0606020202030204" pitchFamily="34" charset="0"/>
              </a:rPr>
              <a:t>parents engaged in attachment training (FAIAR</a:t>
            </a:r>
            <a:r>
              <a:rPr lang="en-GB" sz="2400" dirty="0" smtClean="0">
                <a:solidFill>
                  <a:srgbClr val="603173"/>
                </a:solidFill>
                <a:latin typeface="Arial Narrow" panose="020B0606020202030204" pitchFamily="34" charset="0"/>
              </a:rPr>
              <a:t>) 37% </a:t>
            </a:r>
            <a:r>
              <a:rPr lang="en-GB" sz="2400" dirty="0" smtClean="0">
                <a:solidFill>
                  <a:schemeClr val="tx2">
                    <a:lumMod val="75000"/>
                  </a:schemeClr>
                </a:solidFill>
                <a:latin typeface="Arial Narrow" panose="020B0606020202030204" pitchFamily="34" charset="0"/>
              </a:rPr>
              <a:t>increase on last year’s participation</a:t>
            </a:r>
          </a:p>
          <a:p>
            <a:r>
              <a:rPr lang="en-GB" sz="2400" dirty="0">
                <a:latin typeface="Arial Narrow" panose="020B0606020202030204" pitchFamily="34" charset="0"/>
              </a:rPr>
              <a:t>Parenting Support Pathway – </a:t>
            </a:r>
            <a:r>
              <a:rPr lang="en-GB" sz="2400" dirty="0" smtClean="0">
                <a:latin typeface="Arial Narrow" panose="020B0606020202030204" pitchFamily="34" charset="0"/>
              </a:rPr>
              <a:t>implementation and coordination of key </a:t>
            </a:r>
            <a:r>
              <a:rPr lang="en-GB" sz="2400" dirty="0">
                <a:latin typeface="Arial Narrow" panose="020B0606020202030204" pitchFamily="34" charset="0"/>
              </a:rPr>
              <a:t>evidenced based </a:t>
            </a:r>
            <a:r>
              <a:rPr lang="en-GB" sz="2400" dirty="0" smtClean="0">
                <a:latin typeface="Arial Narrow" panose="020B0606020202030204" pitchFamily="34" charset="0"/>
              </a:rPr>
              <a:t>programmes in progress</a:t>
            </a:r>
            <a:r>
              <a:rPr lang="en-GB" sz="2400" dirty="0" smtClean="0">
                <a:solidFill>
                  <a:srgbClr val="603173"/>
                </a:solidFill>
                <a:latin typeface="Arial Narrow" panose="020B0606020202030204" pitchFamily="34" charset="0"/>
              </a:rPr>
              <a:t>,  with 58% </a:t>
            </a:r>
            <a:r>
              <a:rPr lang="en-GB" sz="2400" dirty="0" smtClean="0">
                <a:solidFill>
                  <a:schemeClr val="tx2">
                    <a:lumMod val="75000"/>
                  </a:schemeClr>
                </a:solidFill>
                <a:latin typeface="Arial Narrow" panose="020B0606020202030204" pitchFamily="34" charset="0"/>
              </a:rPr>
              <a:t>of children evidencing    improved behaviours after parent attended  the Incredible Years programme. We also evidenced a </a:t>
            </a:r>
            <a:r>
              <a:rPr lang="en-GB" sz="2400" dirty="0" smtClean="0">
                <a:solidFill>
                  <a:srgbClr val="603173"/>
                </a:solidFill>
                <a:latin typeface="Arial Narrow" panose="020B0606020202030204" pitchFamily="34" charset="0"/>
              </a:rPr>
              <a:t>3% </a:t>
            </a:r>
            <a:r>
              <a:rPr lang="en-GB" sz="2400" dirty="0" smtClean="0">
                <a:solidFill>
                  <a:schemeClr val="tx2">
                    <a:lumMod val="75000"/>
                  </a:schemeClr>
                </a:solidFill>
                <a:latin typeface="Arial Narrow" panose="020B0606020202030204" pitchFamily="34" charset="0"/>
              </a:rPr>
              <a:t>increase in children with no emotional/behavioural concerns at 27/30 month stage.</a:t>
            </a:r>
          </a:p>
          <a:p>
            <a:r>
              <a:rPr lang="en-GB" sz="2400" b="1" dirty="0" smtClean="0">
                <a:solidFill>
                  <a:schemeClr val="tx2">
                    <a:lumMod val="75000"/>
                  </a:schemeClr>
                </a:solidFill>
                <a:latin typeface="Arial Narrow" panose="020B0606020202030204" pitchFamily="34" charset="0"/>
              </a:rPr>
              <a:t>Increased focus on sport and physical activity and mental health </a:t>
            </a:r>
            <a:r>
              <a:rPr lang="en-GB" sz="2400" b="1" dirty="0" smtClean="0">
                <a:solidFill>
                  <a:srgbClr val="603173"/>
                </a:solidFill>
                <a:latin typeface="Arial Narrow" panose="020B0606020202030204" pitchFamily="34" charset="0"/>
              </a:rPr>
              <a:t>1277 </a:t>
            </a:r>
            <a:r>
              <a:rPr lang="en-GB" sz="2400" b="1" dirty="0" smtClean="0">
                <a:solidFill>
                  <a:schemeClr val="tx2">
                    <a:lumMod val="75000"/>
                  </a:schemeClr>
                </a:solidFill>
                <a:latin typeface="Arial Narrow" panose="020B0606020202030204" pitchFamily="34" charset="0"/>
              </a:rPr>
              <a:t>more pupils accessing Active Schools programme compared to 2018. Tiny ACE programme launched - </a:t>
            </a:r>
            <a:r>
              <a:rPr lang="en-GB" sz="2400" b="1" dirty="0" smtClean="0">
                <a:solidFill>
                  <a:srgbClr val="603173"/>
                </a:solidFill>
                <a:latin typeface="Arial Narrow" panose="020B0606020202030204" pitchFamily="34" charset="0"/>
              </a:rPr>
              <a:t>444 memberships </a:t>
            </a:r>
            <a:r>
              <a:rPr lang="en-GB" sz="2400" b="1" dirty="0" smtClean="0">
                <a:solidFill>
                  <a:schemeClr val="tx2">
                    <a:lumMod val="75000"/>
                  </a:schemeClr>
                </a:solidFill>
                <a:latin typeface="Arial Narrow" panose="020B0606020202030204" pitchFamily="34" charset="0"/>
              </a:rPr>
              <a:t>in place supported by Health Visitors. </a:t>
            </a:r>
          </a:p>
          <a:p>
            <a:r>
              <a:rPr lang="en-GB" sz="2400" dirty="0" smtClean="0">
                <a:solidFill>
                  <a:srgbClr val="603173"/>
                </a:solidFill>
                <a:latin typeface="Arial Narrow" panose="020B0606020202030204" pitchFamily="34" charset="0"/>
              </a:rPr>
              <a:t>56</a:t>
            </a:r>
            <a:r>
              <a:rPr lang="en-GB" sz="2400" dirty="0" smtClean="0">
                <a:solidFill>
                  <a:schemeClr val="tx2">
                    <a:lumMod val="75000"/>
                  </a:schemeClr>
                </a:solidFill>
                <a:latin typeface="Arial Narrow" panose="020B0606020202030204" pitchFamily="34" charset="0"/>
              </a:rPr>
              <a:t> staff in establishments trained to deliver/support the national Low Intensity Anxiety Management Programme with young people</a:t>
            </a:r>
          </a:p>
          <a:p>
            <a:r>
              <a:rPr lang="en-GB" sz="2400" dirty="0" smtClean="0">
                <a:solidFill>
                  <a:schemeClr val="tx2">
                    <a:lumMod val="75000"/>
                  </a:schemeClr>
                </a:solidFill>
                <a:latin typeface="Arial Narrow" panose="020B0606020202030204" pitchFamily="34" charset="0"/>
              </a:rPr>
              <a:t>Targeted nurture and transition programmes in schools </a:t>
            </a:r>
            <a:r>
              <a:rPr lang="en-GB" sz="2400" dirty="0" smtClean="0">
                <a:solidFill>
                  <a:srgbClr val="603173"/>
                </a:solidFill>
                <a:latin typeface="Arial Narrow" panose="020B0606020202030204" pitchFamily="34" charset="0"/>
              </a:rPr>
              <a:t>(550+ pupils)</a:t>
            </a:r>
          </a:p>
          <a:p>
            <a:r>
              <a:rPr lang="en-GB" sz="2400" b="1" dirty="0" smtClean="0">
                <a:solidFill>
                  <a:schemeClr val="tx2">
                    <a:lumMod val="75000"/>
                  </a:schemeClr>
                </a:solidFill>
                <a:latin typeface="Arial Narrow" panose="020B0606020202030204" pitchFamily="34" charset="0"/>
              </a:rPr>
              <a:t>Young People’s Mental Health Support Pathway Guidance launched </a:t>
            </a:r>
          </a:p>
        </p:txBody>
      </p:sp>
    </p:spTree>
    <p:extLst>
      <p:ext uri="{BB962C8B-B14F-4D97-AF65-F5344CB8AC3E}">
        <p14:creationId xmlns:p14="http://schemas.microsoft.com/office/powerpoint/2010/main" val="183944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39801"/>
            <a:ext cx="8229600" cy="615948"/>
          </a:xfrm>
        </p:spPr>
        <p:txBody>
          <a:bodyPr>
            <a:noAutofit/>
          </a:bodyPr>
          <a:lstStyle/>
          <a:p>
            <a:r>
              <a:rPr lang="en-GB" sz="2800" b="1" dirty="0" smtClean="0">
                <a:solidFill>
                  <a:srgbClr val="7030A0"/>
                </a:solidFill>
                <a:latin typeface="Arial Narrow" panose="020B0606020202030204" pitchFamily="34" charset="0"/>
              </a:rPr>
              <a:t>Children’s Services Plan 2018-19</a:t>
            </a:r>
            <a:br>
              <a:rPr lang="en-GB" sz="2800" b="1" dirty="0" smtClean="0">
                <a:solidFill>
                  <a:srgbClr val="7030A0"/>
                </a:solidFill>
                <a:latin typeface="Arial Narrow" panose="020B0606020202030204" pitchFamily="34" charset="0"/>
              </a:rPr>
            </a:br>
            <a:r>
              <a:rPr lang="en-GB" sz="2800" b="1" dirty="0" smtClean="0">
                <a:solidFill>
                  <a:srgbClr val="7030A0"/>
                </a:solidFill>
                <a:latin typeface="Arial Narrow" panose="020B0606020202030204" pitchFamily="34" charset="0"/>
              </a:rPr>
              <a:t> </a:t>
            </a:r>
            <a:br>
              <a:rPr lang="en-GB" sz="2800" b="1" dirty="0" smtClean="0">
                <a:solidFill>
                  <a:srgbClr val="7030A0"/>
                </a:solidFill>
                <a:latin typeface="Arial Narrow" panose="020B0606020202030204" pitchFamily="34" charset="0"/>
              </a:rPr>
            </a:br>
            <a:endParaRPr lang="en-GB" sz="2800" b="1" dirty="0">
              <a:solidFill>
                <a:srgbClr val="7030A0"/>
              </a:solidFill>
              <a:latin typeface="Arial Narrow" panose="020B0606020202030204" pitchFamily="34" charset="0"/>
            </a:endParaRPr>
          </a:p>
        </p:txBody>
      </p:sp>
      <p:sp>
        <p:nvSpPr>
          <p:cNvPr id="3" name="Content Placeholder 2"/>
          <p:cNvSpPr>
            <a:spLocks noGrp="1"/>
          </p:cNvSpPr>
          <p:nvPr>
            <p:ph idx="1"/>
          </p:nvPr>
        </p:nvSpPr>
        <p:spPr>
          <a:xfrm>
            <a:off x="457200" y="1244600"/>
            <a:ext cx="8229600" cy="4787901"/>
          </a:xfrm>
        </p:spPr>
        <p:txBody>
          <a:bodyPr>
            <a:normAutofit fontScale="85000" lnSpcReduction="10000"/>
          </a:bodyPr>
          <a:lstStyle/>
          <a:p>
            <a:pPr marL="0" indent="0">
              <a:buNone/>
            </a:pPr>
            <a:r>
              <a:rPr lang="en-GB" sz="2400" b="1" dirty="0"/>
              <a:t>Theme 3: Vulnerable groups and keeping children </a:t>
            </a:r>
            <a:r>
              <a:rPr lang="en-GB" sz="2400" b="1" dirty="0" smtClean="0"/>
              <a:t>safe</a:t>
            </a:r>
          </a:p>
          <a:p>
            <a:r>
              <a:rPr lang="en-GB" sz="2400" dirty="0" smtClean="0">
                <a:solidFill>
                  <a:schemeClr val="tx2">
                    <a:lumMod val="75000"/>
                  </a:schemeClr>
                </a:solidFill>
                <a:latin typeface="Arial Narrow" panose="020B0606020202030204" pitchFamily="34" charset="0"/>
              </a:rPr>
              <a:t>Care experienced school leaver destinations best ever positive rate </a:t>
            </a:r>
            <a:r>
              <a:rPr lang="en-GB" sz="2400" dirty="0" smtClean="0">
                <a:solidFill>
                  <a:srgbClr val="603173"/>
                </a:solidFill>
                <a:latin typeface="Arial Narrow" panose="020B0606020202030204" pitchFamily="34" charset="0"/>
              </a:rPr>
              <a:t>90%</a:t>
            </a:r>
            <a:r>
              <a:rPr lang="en-GB" sz="2400" dirty="0" smtClean="0">
                <a:solidFill>
                  <a:schemeClr val="tx2">
                    <a:lumMod val="75000"/>
                  </a:schemeClr>
                </a:solidFill>
                <a:latin typeface="Arial Narrow" panose="020B0606020202030204" pitchFamily="34" charset="0"/>
              </a:rPr>
              <a:t> (</a:t>
            </a:r>
            <a:r>
              <a:rPr lang="en-GB" sz="2400" dirty="0" err="1" smtClean="0">
                <a:solidFill>
                  <a:schemeClr val="tx2">
                    <a:lumMod val="75000"/>
                  </a:schemeClr>
                </a:solidFill>
                <a:latin typeface="Arial Narrow" panose="020B0606020202030204" pitchFamily="34" charset="0"/>
              </a:rPr>
              <a:t>Sco</a:t>
            </a:r>
            <a:r>
              <a:rPr lang="en-GB" sz="2400" dirty="0" smtClean="0">
                <a:solidFill>
                  <a:schemeClr val="tx2">
                    <a:lumMod val="75000"/>
                  </a:schemeClr>
                </a:solidFill>
                <a:latin typeface="Arial Narrow" panose="020B0606020202030204" pitchFamily="34" charset="0"/>
              </a:rPr>
              <a:t> 81%)</a:t>
            </a:r>
          </a:p>
          <a:p>
            <a:r>
              <a:rPr lang="en-GB" sz="2400" b="1" dirty="0" smtClean="0">
                <a:solidFill>
                  <a:schemeClr val="tx2">
                    <a:lumMod val="75000"/>
                  </a:schemeClr>
                </a:solidFill>
                <a:latin typeface="Arial Narrow" panose="020B0606020202030204" pitchFamily="34" charset="0"/>
              </a:rPr>
              <a:t>Attendance for care experienced children remains </a:t>
            </a:r>
            <a:r>
              <a:rPr lang="en-GB" sz="2400" b="1" dirty="0" smtClean="0">
                <a:solidFill>
                  <a:srgbClr val="603173"/>
                </a:solidFill>
                <a:latin typeface="Arial Narrow" panose="020B0606020202030204" pitchFamily="34" charset="0"/>
              </a:rPr>
              <a:t>high 89.9% </a:t>
            </a:r>
            <a:r>
              <a:rPr lang="en-GB" sz="2400" b="1" dirty="0" smtClean="0">
                <a:solidFill>
                  <a:schemeClr val="tx2">
                    <a:lumMod val="75000"/>
                  </a:schemeClr>
                </a:solidFill>
                <a:latin typeface="Arial Narrow" panose="020B0606020202030204" pitchFamily="34" charset="0"/>
              </a:rPr>
              <a:t>(</a:t>
            </a:r>
            <a:r>
              <a:rPr lang="en-GB" sz="2400" b="1" dirty="0" err="1" smtClean="0">
                <a:solidFill>
                  <a:schemeClr val="tx2">
                    <a:lumMod val="75000"/>
                  </a:schemeClr>
                </a:solidFill>
                <a:latin typeface="Arial Narrow" panose="020B0606020202030204" pitchFamily="34" charset="0"/>
              </a:rPr>
              <a:t>Sco</a:t>
            </a:r>
            <a:r>
              <a:rPr lang="en-GB" sz="2400" b="1" dirty="0" smtClean="0">
                <a:solidFill>
                  <a:schemeClr val="tx2">
                    <a:lumMod val="75000"/>
                  </a:schemeClr>
                </a:solidFill>
                <a:latin typeface="Arial Narrow" panose="020B0606020202030204" pitchFamily="34" charset="0"/>
              </a:rPr>
              <a:t> 92%) and exclusions very low </a:t>
            </a:r>
            <a:r>
              <a:rPr lang="en-GB" sz="2400" b="1" dirty="0" smtClean="0">
                <a:solidFill>
                  <a:srgbClr val="603173"/>
                </a:solidFill>
                <a:latin typeface="Arial Narrow" panose="020B0606020202030204" pitchFamily="34" charset="0"/>
              </a:rPr>
              <a:t>0.04%</a:t>
            </a:r>
            <a:r>
              <a:rPr lang="en-GB" sz="2400" b="1" dirty="0" smtClean="0">
                <a:solidFill>
                  <a:srgbClr val="FF0000"/>
                </a:solidFill>
                <a:latin typeface="Arial Narrow" panose="020B0606020202030204" pitchFamily="34" charset="0"/>
              </a:rPr>
              <a:t> </a:t>
            </a:r>
            <a:r>
              <a:rPr lang="en-GB" sz="2400" b="1" dirty="0" smtClean="0">
                <a:solidFill>
                  <a:schemeClr val="tx1"/>
                </a:solidFill>
                <a:latin typeface="Arial Narrow" panose="020B0606020202030204" pitchFamily="34" charset="0"/>
              </a:rPr>
              <a:t>-</a:t>
            </a:r>
            <a:r>
              <a:rPr lang="en-GB" sz="2400" b="1" dirty="0" smtClean="0">
                <a:solidFill>
                  <a:srgbClr val="FF0000"/>
                </a:solidFill>
                <a:latin typeface="Arial Narrow" panose="020B0606020202030204" pitchFamily="34" charset="0"/>
              </a:rPr>
              <a:t> </a:t>
            </a:r>
            <a:r>
              <a:rPr lang="en-GB" sz="2400" b="1" dirty="0" smtClean="0">
                <a:solidFill>
                  <a:schemeClr val="tx2">
                    <a:lumMod val="75000"/>
                  </a:schemeClr>
                </a:solidFill>
                <a:latin typeface="Arial Narrow" panose="020B0606020202030204" pitchFamily="34" charset="0"/>
              </a:rPr>
              <a:t>a key focus for the Designated Senior Manger role in schools. Looked after at home pupils attendance increased by </a:t>
            </a:r>
            <a:r>
              <a:rPr lang="en-GB" sz="2400" b="1" dirty="0" smtClean="0">
                <a:solidFill>
                  <a:schemeClr val="tx1"/>
                </a:solidFill>
                <a:latin typeface="Arial Narrow" panose="020B0606020202030204" pitchFamily="34" charset="0"/>
              </a:rPr>
              <a:t>2.2%</a:t>
            </a:r>
            <a:r>
              <a:rPr lang="en-GB" sz="2400" b="1" dirty="0" smtClean="0">
                <a:solidFill>
                  <a:schemeClr val="tx2">
                    <a:lumMod val="75000"/>
                  </a:schemeClr>
                </a:solidFill>
                <a:latin typeface="Arial Narrow" panose="020B0606020202030204" pitchFamily="34" charset="0"/>
              </a:rPr>
              <a:t> over previous year</a:t>
            </a:r>
          </a:p>
          <a:p>
            <a:r>
              <a:rPr lang="en-GB" sz="2400" dirty="0" smtClean="0">
                <a:solidFill>
                  <a:schemeClr val="tx2">
                    <a:lumMod val="75000"/>
                  </a:schemeClr>
                </a:solidFill>
                <a:latin typeface="Arial Narrow" panose="020B0606020202030204" pitchFamily="34" charset="0"/>
              </a:rPr>
              <a:t>We experienced a reduction in referrals to the Youth Justice EEI model of intervention </a:t>
            </a:r>
            <a:r>
              <a:rPr lang="en-GB" sz="2400" dirty="0" smtClean="0">
                <a:solidFill>
                  <a:srgbClr val="7030A0"/>
                </a:solidFill>
                <a:latin typeface="Arial Narrow" panose="020B0606020202030204" pitchFamily="34" charset="0"/>
              </a:rPr>
              <a:t>83 (276 - 2018)</a:t>
            </a:r>
          </a:p>
          <a:p>
            <a:r>
              <a:rPr lang="en-GB" sz="2400" b="1" dirty="0" smtClean="0">
                <a:solidFill>
                  <a:srgbClr val="7030A0"/>
                </a:solidFill>
                <a:latin typeface="Arial Narrow" panose="020B0606020202030204" pitchFamily="34" charset="0"/>
              </a:rPr>
              <a:t>579</a:t>
            </a:r>
            <a:r>
              <a:rPr lang="en-GB" sz="2400" b="1" dirty="0" smtClean="0">
                <a:solidFill>
                  <a:srgbClr val="FF0000"/>
                </a:solidFill>
                <a:latin typeface="Arial Narrow" panose="020B0606020202030204" pitchFamily="34" charset="0"/>
              </a:rPr>
              <a:t> </a:t>
            </a:r>
            <a:r>
              <a:rPr lang="en-GB" sz="2400" b="1" dirty="0">
                <a:solidFill>
                  <a:schemeClr val="tx2">
                    <a:lumMod val="75000"/>
                  </a:schemeClr>
                </a:solidFill>
                <a:latin typeface="Arial Narrow" panose="020B0606020202030204" pitchFamily="34" charset="0"/>
              </a:rPr>
              <a:t>(356</a:t>
            </a:r>
            <a:r>
              <a:rPr lang="en-GB" sz="2400" b="1" dirty="0">
                <a:solidFill>
                  <a:srgbClr val="FF0000"/>
                </a:solidFill>
                <a:latin typeface="Arial Narrow" panose="020B0606020202030204" pitchFamily="34" charset="0"/>
              </a:rPr>
              <a:t> </a:t>
            </a:r>
            <a:r>
              <a:rPr lang="en-GB" sz="2400" b="1" dirty="0" smtClean="0">
                <a:solidFill>
                  <a:schemeClr val="tx2">
                    <a:lumMod val="75000"/>
                  </a:schemeClr>
                </a:solidFill>
                <a:latin typeface="Arial Narrow" panose="020B0606020202030204" pitchFamily="34" charset="0"/>
              </a:rPr>
              <a:t>-</a:t>
            </a:r>
            <a:r>
              <a:rPr lang="en-GB" sz="2400" b="1" dirty="0" smtClean="0">
                <a:solidFill>
                  <a:srgbClr val="FF0000"/>
                </a:solidFill>
                <a:latin typeface="Arial Narrow" panose="020B0606020202030204" pitchFamily="34" charset="0"/>
              </a:rPr>
              <a:t> </a:t>
            </a:r>
            <a:r>
              <a:rPr lang="en-GB" sz="2400" b="1" dirty="0" smtClean="0">
                <a:solidFill>
                  <a:schemeClr val="tx2">
                    <a:lumMod val="75000"/>
                  </a:schemeClr>
                </a:solidFill>
                <a:latin typeface="Arial Narrow" panose="020B0606020202030204" pitchFamily="34" charset="0"/>
              </a:rPr>
              <a:t>2018</a:t>
            </a:r>
            <a:r>
              <a:rPr lang="en-GB" sz="2400" b="1" dirty="0">
                <a:solidFill>
                  <a:schemeClr val="tx2">
                    <a:lumMod val="75000"/>
                  </a:schemeClr>
                </a:solidFill>
                <a:latin typeface="Arial Narrow" panose="020B0606020202030204" pitchFamily="34" charset="0"/>
              </a:rPr>
              <a:t>) staff </a:t>
            </a:r>
            <a:r>
              <a:rPr lang="en-GB" sz="2400" b="1" dirty="0" smtClean="0">
                <a:solidFill>
                  <a:schemeClr val="tx2">
                    <a:lumMod val="75000"/>
                  </a:schemeClr>
                </a:solidFill>
                <a:latin typeface="Arial Narrow" panose="020B0606020202030204" pitchFamily="34" charset="0"/>
              </a:rPr>
              <a:t>benefited from training around gender based violence– additionally every Police Officer in South Lanarkshire trained in the new Domestic Abuse Act (makes child involvement an aggravating factor for first time!)</a:t>
            </a:r>
          </a:p>
          <a:p>
            <a:r>
              <a:rPr lang="en-GB" sz="2400" dirty="0" smtClean="0">
                <a:solidFill>
                  <a:schemeClr val="tx2">
                    <a:lumMod val="75000"/>
                  </a:schemeClr>
                </a:solidFill>
                <a:latin typeface="Arial Narrow" panose="020B0606020202030204" pitchFamily="34" charset="0"/>
              </a:rPr>
              <a:t>Pre-birth child protection registrations as a result of substance misuse is variable  </a:t>
            </a:r>
            <a:r>
              <a:rPr lang="en-GB" sz="2400" dirty="0" smtClean="0">
                <a:solidFill>
                  <a:srgbClr val="7030A0"/>
                </a:solidFill>
                <a:latin typeface="Arial Narrow" panose="020B0606020202030204" pitchFamily="34" charset="0"/>
              </a:rPr>
              <a:t>44</a:t>
            </a:r>
            <a:r>
              <a:rPr lang="en-GB" sz="2400" dirty="0" smtClean="0">
                <a:solidFill>
                  <a:schemeClr val="tx2">
                    <a:lumMod val="75000"/>
                  </a:schemeClr>
                </a:solidFill>
                <a:latin typeface="Arial Narrow" panose="020B0606020202030204" pitchFamily="34" charset="0"/>
              </a:rPr>
              <a:t> (34 2018)  and work continues to focus on recognition and early response. Contributing to  an overall reduction of </a:t>
            </a:r>
            <a:r>
              <a:rPr lang="en-GB" sz="2400" dirty="0" smtClean="0">
                <a:solidFill>
                  <a:srgbClr val="7030A0"/>
                </a:solidFill>
                <a:latin typeface="Arial Narrow" panose="020B0606020202030204" pitchFamily="34" charset="0"/>
              </a:rPr>
              <a:t>4%</a:t>
            </a:r>
            <a:r>
              <a:rPr lang="en-GB" sz="2400" dirty="0" smtClean="0">
                <a:solidFill>
                  <a:schemeClr val="tx2">
                    <a:lumMod val="75000"/>
                  </a:schemeClr>
                </a:solidFill>
                <a:latin typeface="Arial Narrow" panose="020B0606020202030204" pitchFamily="34" charset="0"/>
              </a:rPr>
              <a:t> in the percentage of children affected by substance misuse on the register. </a:t>
            </a:r>
          </a:p>
        </p:txBody>
      </p:sp>
    </p:spTree>
    <p:extLst>
      <p:ext uri="{BB962C8B-B14F-4D97-AF65-F5344CB8AC3E}">
        <p14:creationId xmlns:p14="http://schemas.microsoft.com/office/powerpoint/2010/main" val="498645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4400" b="1" dirty="0" smtClean="0"/>
              <a:t>Strong Focus on improvement </a:t>
            </a:r>
            <a:endParaRPr lang="en-GB" sz="4400" b="1" dirty="0"/>
          </a:p>
        </p:txBody>
      </p:sp>
      <p:sp>
        <p:nvSpPr>
          <p:cNvPr id="3" name="Content Placeholder 2"/>
          <p:cNvSpPr>
            <a:spLocks noGrp="1"/>
          </p:cNvSpPr>
          <p:nvPr>
            <p:ph idx="1"/>
          </p:nvPr>
        </p:nvSpPr>
        <p:spPr/>
        <p:txBody>
          <a:bodyPr>
            <a:normAutofit fontScale="77500" lnSpcReduction="20000"/>
          </a:bodyPr>
          <a:lstStyle/>
          <a:p>
            <a:r>
              <a:rPr lang="en-GB" dirty="0" smtClean="0"/>
              <a:t>Continuous Improvement Group – Action Plan</a:t>
            </a:r>
          </a:p>
          <a:p>
            <a:r>
              <a:rPr lang="en-GB" dirty="0"/>
              <a:t>Calendar of self evaluation </a:t>
            </a:r>
            <a:r>
              <a:rPr lang="en-GB" dirty="0" smtClean="0"/>
              <a:t>activity</a:t>
            </a:r>
          </a:p>
          <a:p>
            <a:r>
              <a:rPr lang="en-GB" dirty="0" smtClean="0"/>
              <a:t>Data and Planning Group - Dashboard</a:t>
            </a:r>
          </a:p>
          <a:p>
            <a:r>
              <a:rPr lang="en-GB" dirty="0" smtClean="0"/>
              <a:t>Realigning Children’s Services and Children and Young People’s Improvement Collaborative informed – improved use of data!</a:t>
            </a:r>
          </a:p>
          <a:p>
            <a:r>
              <a:rPr lang="en-GB" dirty="0" smtClean="0"/>
              <a:t>Children's Services Plan/Local Outcome Improvement Plan(Community Plan) facilitates outcome </a:t>
            </a:r>
            <a:r>
              <a:rPr lang="en-GB" dirty="0"/>
              <a:t>based </a:t>
            </a:r>
            <a:r>
              <a:rPr lang="en-GB" dirty="0" smtClean="0"/>
              <a:t>reporting–IMPROVE system provides scrutiny</a:t>
            </a:r>
          </a:p>
        </p:txBody>
      </p:sp>
    </p:spTree>
    <p:extLst>
      <p:ext uri="{BB962C8B-B14F-4D97-AF65-F5344CB8AC3E}">
        <p14:creationId xmlns:p14="http://schemas.microsoft.com/office/powerpoint/2010/main" val="2611852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232834" y="1968500"/>
            <a:ext cx="4455583" cy="1567914"/>
          </a:xfrm>
        </p:spPr>
        <p:txBody>
          <a:bodyPr>
            <a:normAutofit/>
          </a:bodyPr>
          <a:lstStyle/>
          <a:p>
            <a:pPr eaLnBrk="1" hangingPunct="1"/>
            <a:r>
              <a:rPr lang="en-GB" altLang="en-US" sz="4800" dirty="0" smtClean="0"/>
              <a:t>Understanding our data </a:t>
            </a:r>
          </a:p>
        </p:txBody>
      </p:sp>
      <p:sp>
        <p:nvSpPr>
          <p:cNvPr id="3075" name="Subtitle 2"/>
          <p:cNvSpPr>
            <a:spLocks noGrp="1"/>
          </p:cNvSpPr>
          <p:nvPr>
            <p:ph type="subTitle" idx="1"/>
          </p:nvPr>
        </p:nvSpPr>
        <p:spPr/>
        <p:txBody>
          <a:bodyPr>
            <a:normAutofit lnSpcReduction="10000"/>
          </a:bodyPr>
          <a:lstStyle/>
          <a:p>
            <a:pPr eaLnBrk="1" hangingPunct="1"/>
            <a:r>
              <a:rPr lang="en-GB" altLang="en-US" smtClean="0"/>
              <a:t>Vivian Boxall IA </a:t>
            </a:r>
          </a:p>
        </p:txBody>
      </p:sp>
    </p:spTree>
    <p:extLst>
      <p:ext uri="{BB962C8B-B14F-4D97-AF65-F5344CB8AC3E}">
        <p14:creationId xmlns:p14="http://schemas.microsoft.com/office/powerpoint/2010/main" val="2454073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1485900" y="1063229"/>
            <a:ext cx="6172200" cy="638175"/>
          </a:xfrm>
        </p:spPr>
        <p:txBody>
          <a:bodyPr>
            <a:noAutofit/>
          </a:bodyPr>
          <a:lstStyle/>
          <a:p>
            <a:pPr eaLnBrk="1" hangingPunct="1"/>
            <a:r>
              <a:rPr lang="en-GB" altLang="en-US" sz="3600" b="1" dirty="0" smtClean="0"/>
              <a:t>4 key measurement questions</a:t>
            </a:r>
            <a:endParaRPr lang="en-GB" altLang="en-US" sz="3600" dirty="0" smtClean="0"/>
          </a:p>
        </p:txBody>
      </p:sp>
      <p:sp>
        <p:nvSpPr>
          <p:cNvPr id="4099" name="Content Placeholder 2"/>
          <p:cNvSpPr>
            <a:spLocks noGrp="1"/>
          </p:cNvSpPr>
          <p:nvPr>
            <p:ph idx="1"/>
          </p:nvPr>
        </p:nvSpPr>
        <p:spPr>
          <a:xfrm>
            <a:off x="1494235" y="2456761"/>
            <a:ext cx="6172200" cy="2351413"/>
          </a:xfrm>
        </p:spPr>
        <p:txBody>
          <a:bodyPr>
            <a:noAutofit/>
          </a:bodyPr>
          <a:lstStyle/>
          <a:p>
            <a:pPr eaLnBrk="1" hangingPunct="1"/>
            <a:r>
              <a:rPr lang="en-GB" altLang="en-US" sz="2400" dirty="0" smtClean="0"/>
              <a:t>Do you know how good you are?</a:t>
            </a:r>
          </a:p>
          <a:p>
            <a:pPr eaLnBrk="1" hangingPunct="1"/>
            <a:r>
              <a:rPr lang="en-GB" altLang="en-US" sz="2400" dirty="0" smtClean="0"/>
              <a:t>Do you know where you stand relative to the best?</a:t>
            </a:r>
          </a:p>
          <a:p>
            <a:pPr eaLnBrk="1" hangingPunct="1"/>
            <a:r>
              <a:rPr lang="en-GB" altLang="en-US" sz="2400" dirty="0" smtClean="0"/>
              <a:t>Do you know where the variation exists?</a:t>
            </a:r>
          </a:p>
          <a:p>
            <a:pPr eaLnBrk="1" hangingPunct="1"/>
            <a:r>
              <a:rPr lang="en-GB" altLang="en-US" sz="2400" dirty="0" smtClean="0"/>
              <a:t>Do you know your rate of improvement over time?</a:t>
            </a:r>
          </a:p>
        </p:txBody>
      </p:sp>
      <p:sp>
        <p:nvSpPr>
          <p:cNvPr id="4100" name="TextBox 3"/>
          <p:cNvSpPr txBox="1">
            <a:spLocks noChangeArrowheads="1"/>
          </p:cNvSpPr>
          <p:nvPr/>
        </p:nvSpPr>
        <p:spPr bwMode="auto">
          <a:xfrm>
            <a:off x="2627710" y="5264944"/>
            <a:ext cx="4104084"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1350"/>
              <a:t>IHI President and CEO Maureen Bisognano </a:t>
            </a:r>
          </a:p>
        </p:txBody>
      </p:sp>
    </p:spTree>
    <p:extLst>
      <p:ext uri="{BB962C8B-B14F-4D97-AF65-F5344CB8AC3E}">
        <p14:creationId xmlns:p14="http://schemas.microsoft.com/office/powerpoint/2010/main" val="290561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9"/>
          <p:cNvSpPr>
            <a:spLocks noGrp="1" noChangeArrowheads="1"/>
          </p:cNvSpPr>
          <p:nvPr>
            <p:ph type="title"/>
          </p:nvPr>
        </p:nvSpPr>
        <p:spPr>
          <a:xfrm>
            <a:off x="1277541" y="1052513"/>
            <a:ext cx="6588919" cy="917972"/>
          </a:xfrm>
          <a:solidFill>
            <a:schemeClr val="bg1"/>
          </a:solidFill>
        </p:spPr>
        <p:txBody>
          <a:bodyPr rtlCol="0">
            <a:noAutofit/>
          </a:bodyPr>
          <a:lstStyle/>
          <a:p>
            <a:pPr>
              <a:defRPr/>
            </a:pPr>
            <a:r>
              <a:rPr lang="en-US" sz="3000" b="1" dirty="0"/>
              <a:t>Why </a:t>
            </a:r>
            <a:r>
              <a:rPr lang="en-US" sz="3000" b="1" dirty="0">
                <a:solidFill>
                  <a:srgbClr val="C00000"/>
                </a:solidFill>
                <a:effectLst>
                  <a:outerShdw blurRad="38100" dist="38100" dir="2700000" algn="tl">
                    <a:srgbClr val="000000">
                      <a:alpha val="43137"/>
                    </a:srgbClr>
                  </a:outerShdw>
                </a:effectLst>
              </a:rPr>
              <a:t>time</a:t>
            </a:r>
            <a:r>
              <a:rPr lang="en-US" sz="3000" b="1" dirty="0">
                <a:effectLst>
                  <a:outerShdw blurRad="38100" dist="38100" dir="2700000" algn="tl">
                    <a:srgbClr val="000000">
                      <a:alpha val="43137"/>
                    </a:srgbClr>
                  </a:outerShdw>
                </a:effectLst>
              </a:rPr>
              <a:t> </a:t>
            </a:r>
            <a:r>
              <a:rPr lang="en-US" sz="3000" b="1" dirty="0"/>
              <a:t>is important for measurement for improvement</a:t>
            </a:r>
          </a:p>
        </p:txBody>
      </p:sp>
      <p:graphicFrame>
        <p:nvGraphicFramePr>
          <p:cNvPr id="2" name="Content Placeholder 1"/>
          <p:cNvGraphicFramePr>
            <a:graphicFrameLocks noGrp="1"/>
          </p:cNvGraphicFramePr>
          <p:nvPr>
            <p:ph idx="1"/>
          </p:nvPr>
        </p:nvGraphicFramePr>
        <p:xfrm>
          <a:off x="1601670" y="1862827"/>
          <a:ext cx="5994666" cy="29703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08803487"/>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p:cNvGraphicFramePr>
          <p:nvPr/>
        </p:nvGraphicFramePr>
        <p:xfrm>
          <a:off x="1169022" y="1646802"/>
          <a:ext cx="6777372" cy="37478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195" name="TextBox 2"/>
          <p:cNvSpPr txBox="1">
            <a:spLocks noChangeArrowheads="1"/>
          </p:cNvSpPr>
          <p:nvPr/>
        </p:nvSpPr>
        <p:spPr bwMode="auto">
          <a:xfrm>
            <a:off x="1601391" y="933004"/>
            <a:ext cx="60483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2400" b="1"/>
              <a:t>Why do we need data for improvement?</a:t>
            </a:r>
          </a:p>
        </p:txBody>
      </p:sp>
    </p:spTree>
    <p:extLst>
      <p:ext uri="{BB962C8B-B14F-4D97-AF65-F5344CB8AC3E}">
        <p14:creationId xmlns:p14="http://schemas.microsoft.com/office/powerpoint/2010/main" val="366952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385888" y="1052513"/>
            <a:ext cx="6318647" cy="648891"/>
          </a:xfrm>
        </p:spPr>
        <p:txBody>
          <a:bodyPr/>
          <a:lstStyle/>
          <a:p>
            <a:pPr algn="ctr" eaLnBrk="1" hangingPunct="1"/>
            <a:r>
              <a:rPr lang="en-GB" altLang="en-US" sz="2400" b="1">
                <a:solidFill>
                  <a:srgbClr val="002060"/>
                </a:solidFill>
              </a:rPr>
              <a:t>Model for Improvement</a:t>
            </a:r>
          </a:p>
        </p:txBody>
      </p:sp>
      <p:sp>
        <p:nvSpPr>
          <p:cNvPr id="10243" name="Rectangle 5"/>
          <p:cNvSpPr>
            <a:spLocks noChangeArrowheads="1"/>
          </p:cNvSpPr>
          <p:nvPr/>
        </p:nvSpPr>
        <p:spPr bwMode="auto">
          <a:xfrm>
            <a:off x="5166123" y="4941094"/>
            <a:ext cx="2564606"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1050" b="1">
                <a:latin typeface="Corbel" panose="020B0503020204020204" pitchFamily="34" charset="0"/>
                <a:cs typeface="Arial" panose="020B0604020202020204" pitchFamily="34" charset="0"/>
              </a:rPr>
              <a:t>Associates in Process Improvement (API)</a:t>
            </a:r>
          </a:p>
        </p:txBody>
      </p:sp>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7335" y="1808560"/>
            <a:ext cx="2235994" cy="1235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104" y="3105150"/>
            <a:ext cx="2207419"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TextBox 16"/>
          <p:cNvSpPr txBox="1">
            <a:spLocks noChangeArrowheads="1"/>
          </p:cNvSpPr>
          <p:nvPr/>
        </p:nvSpPr>
        <p:spPr bwMode="auto">
          <a:xfrm>
            <a:off x="1277542" y="2187178"/>
            <a:ext cx="210621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2100" b="1">
                <a:solidFill>
                  <a:srgbClr val="002060"/>
                </a:solidFill>
              </a:rPr>
              <a:t>Thinking Part</a:t>
            </a:r>
          </a:p>
        </p:txBody>
      </p:sp>
      <p:sp>
        <p:nvSpPr>
          <p:cNvPr id="10247" name="TextBox 17"/>
          <p:cNvSpPr txBox="1">
            <a:spLocks noChangeArrowheads="1"/>
          </p:cNvSpPr>
          <p:nvPr/>
        </p:nvSpPr>
        <p:spPr bwMode="auto">
          <a:xfrm>
            <a:off x="5598319" y="3807619"/>
            <a:ext cx="2051447"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2100" b="1">
                <a:solidFill>
                  <a:srgbClr val="002060"/>
                </a:solidFill>
              </a:rPr>
              <a:t>Doing Part</a:t>
            </a:r>
          </a:p>
        </p:txBody>
      </p:sp>
      <p:sp>
        <p:nvSpPr>
          <p:cNvPr id="8" name="Rectangle 7"/>
          <p:cNvSpPr/>
          <p:nvPr/>
        </p:nvSpPr>
        <p:spPr>
          <a:xfrm>
            <a:off x="3492104" y="2187178"/>
            <a:ext cx="2106215" cy="432197"/>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p>
        </p:txBody>
      </p:sp>
    </p:spTree>
    <p:extLst>
      <p:ext uri="{BB962C8B-B14F-4D97-AF65-F5344CB8AC3E}">
        <p14:creationId xmlns:p14="http://schemas.microsoft.com/office/powerpoint/2010/main" val="2523220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385888" y="594911"/>
            <a:ext cx="6172200" cy="987430"/>
          </a:xfrm>
        </p:spPr>
        <p:txBody>
          <a:bodyPr>
            <a:noAutofit/>
          </a:bodyPr>
          <a:lstStyle/>
          <a:p>
            <a:pPr eaLnBrk="1" hangingPunct="1"/>
            <a:r>
              <a:rPr lang="en-GB" altLang="en-US" sz="3600" b="1" dirty="0" smtClean="0"/>
              <a:t>How the data is used</a:t>
            </a:r>
          </a:p>
        </p:txBody>
      </p:sp>
      <p:sp>
        <p:nvSpPr>
          <p:cNvPr id="12291" name="Content Placeholder 2"/>
          <p:cNvSpPr>
            <a:spLocks noGrp="1"/>
          </p:cNvSpPr>
          <p:nvPr>
            <p:ph idx="1"/>
          </p:nvPr>
        </p:nvSpPr>
        <p:spPr>
          <a:xfrm>
            <a:off x="1494235" y="4400550"/>
            <a:ext cx="6172200" cy="702469"/>
          </a:xfrm>
        </p:spPr>
        <p:txBody>
          <a:bodyPr/>
          <a:lstStyle/>
          <a:p>
            <a:pPr eaLnBrk="1" hangingPunct="1"/>
            <a:r>
              <a:rPr lang="en-US" altLang="en-US" sz="1800" b="1"/>
              <a:t>Performance</a:t>
            </a:r>
            <a:r>
              <a:rPr lang="en-US" altLang="en-US" sz="1800"/>
              <a:t>: Provides specific information on whether targets/objectives are being met.</a:t>
            </a:r>
            <a:endParaRPr lang="en-GB" altLang="en-US" sz="1800"/>
          </a:p>
        </p:txBody>
      </p:sp>
      <p:sp>
        <p:nvSpPr>
          <p:cNvPr id="4" name="Content Placeholder 2"/>
          <p:cNvSpPr txBox="1">
            <a:spLocks/>
          </p:cNvSpPr>
          <p:nvPr/>
        </p:nvSpPr>
        <p:spPr bwMode="auto">
          <a:xfrm>
            <a:off x="1494235" y="1646635"/>
            <a:ext cx="6172200" cy="702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57175" indent="-257175">
              <a:spcBef>
                <a:spcPct val="20000"/>
              </a:spcBef>
              <a:buFontTx/>
              <a:buChar char="•"/>
              <a:defRPr/>
            </a:pPr>
            <a:r>
              <a:rPr lang="en-US" b="1" kern="0" dirty="0">
                <a:solidFill>
                  <a:srgbClr val="7030A0"/>
                </a:solidFill>
              </a:rPr>
              <a:t>Diagnosis</a:t>
            </a:r>
            <a:r>
              <a:rPr lang="en-US" kern="0" dirty="0">
                <a:solidFill>
                  <a:srgbClr val="7030A0"/>
                </a:solidFill>
              </a:rPr>
              <a:t>:  Where data is gathered to understand the process, to see if there is a problem and how big it is.</a:t>
            </a:r>
          </a:p>
        </p:txBody>
      </p:sp>
      <p:sp>
        <p:nvSpPr>
          <p:cNvPr id="5" name="Content Placeholder 2"/>
          <p:cNvSpPr txBox="1">
            <a:spLocks/>
          </p:cNvSpPr>
          <p:nvPr/>
        </p:nvSpPr>
        <p:spPr bwMode="auto">
          <a:xfrm>
            <a:off x="1494235" y="2511028"/>
            <a:ext cx="6172200" cy="917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57175" indent="-257175">
              <a:spcBef>
                <a:spcPct val="20000"/>
              </a:spcBef>
              <a:buFontTx/>
              <a:buChar char="•"/>
              <a:defRPr/>
            </a:pPr>
            <a:r>
              <a:rPr lang="en-US" b="1" kern="0" dirty="0">
                <a:solidFill>
                  <a:srgbClr val="002060"/>
                </a:solidFill>
              </a:rPr>
              <a:t>Improvement:</a:t>
            </a:r>
            <a:r>
              <a:rPr lang="en-US" kern="0" dirty="0">
                <a:solidFill>
                  <a:srgbClr val="002060"/>
                </a:solidFill>
              </a:rPr>
              <a:t> Provides specific information on where in a system to focus improvement work and whether the changes we make are leading to improvement.</a:t>
            </a:r>
          </a:p>
        </p:txBody>
      </p:sp>
      <p:sp>
        <p:nvSpPr>
          <p:cNvPr id="6" name="Content Placeholder 2"/>
          <p:cNvSpPr txBox="1">
            <a:spLocks/>
          </p:cNvSpPr>
          <p:nvPr/>
        </p:nvSpPr>
        <p:spPr bwMode="auto">
          <a:xfrm>
            <a:off x="1494235" y="3537348"/>
            <a:ext cx="6172200" cy="701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57175" indent="-257175">
              <a:spcBef>
                <a:spcPct val="20000"/>
              </a:spcBef>
              <a:buFontTx/>
              <a:buChar char="•"/>
              <a:defRPr/>
            </a:pPr>
            <a:r>
              <a:rPr lang="en-US" b="1" kern="0" dirty="0">
                <a:solidFill>
                  <a:srgbClr val="7030A0"/>
                </a:solidFill>
              </a:rPr>
              <a:t>Assurance</a:t>
            </a:r>
            <a:r>
              <a:rPr lang="en-US" kern="0" dirty="0">
                <a:solidFill>
                  <a:srgbClr val="7030A0"/>
                </a:solidFill>
              </a:rPr>
              <a:t>: This provides a fair measure</a:t>
            </a:r>
            <a:r>
              <a:rPr lang="en-US" b="1" kern="0" dirty="0">
                <a:solidFill>
                  <a:srgbClr val="7030A0"/>
                </a:solidFill>
              </a:rPr>
              <a:t> </a:t>
            </a:r>
            <a:r>
              <a:rPr lang="en-US" kern="0" dirty="0">
                <a:solidFill>
                  <a:srgbClr val="7030A0"/>
                </a:solidFill>
              </a:rPr>
              <a:t>about how well a system is doing – usually against a particular standard.</a:t>
            </a:r>
          </a:p>
        </p:txBody>
      </p:sp>
    </p:spTree>
    <p:extLst>
      <p:ext uri="{BB962C8B-B14F-4D97-AF65-F5344CB8AC3E}">
        <p14:creationId xmlns:p14="http://schemas.microsoft.com/office/powerpoint/2010/main" val="381965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Purpose</a:t>
            </a:r>
            <a:endParaRPr lang="en-GB" dirty="0"/>
          </a:p>
        </p:txBody>
      </p:sp>
      <p:sp>
        <p:nvSpPr>
          <p:cNvPr id="3" name="Content Placeholder 2"/>
          <p:cNvSpPr>
            <a:spLocks noGrp="1"/>
          </p:cNvSpPr>
          <p:nvPr>
            <p:ph idx="1"/>
          </p:nvPr>
        </p:nvSpPr>
        <p:spPr/>
        <p:txBody>
          <a:bodyPr>
            <a:normAutofit/>
          </a:bodyPr>
          <a:lstStyle/>
          <a:p>
            <a:endParaRPr lang="en-GB" dirty="0"/>
          </a:p>
          <a:p>
            <a:r>
              <a:rPr lang="en-GB" dirty="0" smtClean="0"/>
              <a:t>To provide a brief on preparation for inspection in relation to data available to and used by the children’s services partnership</a:t>
            </a:r>
            <a:endParaRPr lang="en-GB" dirty="0"/>
          </a:p>
        </p:txBody>
      </p:sp>
    </p:spTree>
    <p:extLst>
      <p:ext uri="{BB962C8B-B14F-4D97-AF65-F5344CB8AC3E}">
        <p14:creationId xmlns:p14="http://schemas.microsoft.com/office/powerpoint/2010/main" val="1234751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119" y="484742"/>
            <a:ext cx="6172200" cy="771181"/>
          </a:xfrm>
        </p:spPr>
        <p:txBody>
          <a:bodyPr rtlCol="0">
            <a:noAutofit/>
          </a:bodyPr>
          <a:lstStyle/>
          <a:p>
            <a:pPr>
              <a:defRPr/>
            </a:pPr>
            <a:r>
              <a:rPr lang="en-GB" sz="2400" b="1" dirty="0" smtClean="0"/>
              <a:t>What do you need to understand?</a:t>
            </a:r>
            <a:endParaRPr lang="en-GB" sz="2400" b="1" dirty="0"/>
          </a:p>
        </p:txBody>
      </p:sp>
      <p:graphicFrame>
        <p:nvGraphicFramePr>
          <p:cNvPr id="3" name="Diagram 2"/>
          <p:cNvGraphicFramePr/>
          <p:nvPr/>
        </p:nvGraphicFramePr>
        <p:xfrm>
          <a:off x="1143001" y="1484784"/>
          <a:ext cx="6723365" cy="45159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82160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rmAutofit fontScale="90000"/>
          </a:bodyPr>
          <a:lstStyle/>
          <a:p>
            <a:pPr eaLnBrk="1" hangingPunct="1"/>
            <a:r>
              <a:rPr lang="en-GB" altLang="en-US" smtClean="0"/>
              <a:t>Elements of a run chart</a:t>
            </a:r>
          </a:p>
        </p:txBody>
      </p:sp>
      <p:pic>
        <p:nvPicPr>
          <p:cNvPr id="1638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119" y="1808560"/>
            <a:ext cx="6388894"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5088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494235" y="627961"/>
            <a:ext cx="6172200" cy="954380"/>
          </a:xfrm>
        </p:spPr>
        <p:txBody>
          <a:bodyPr>
            <a:noAutofit/>
          </a:bodyPr>
          <a:lstStyle/>
          <a:p>
            <a:pPr eaLnBrk="1" hangingPunct="1"/>
            <a:r>
              <a:rPr lang="en-GB" altLang="en-US" sz="2800" b="1" dirty="0" smtClean="0"/>
              <a:t>Variation: Random or Non-random?</a:t>
            </a:r>
          </a:p>
        </p:txBody>
      </p:sp>
      <p:sp>
        <p:nvSpPr>
          <p:cNvPr id="3" name="Text Placeholder 2"/>
          <p:cNvSpPr>
            <a:spLocks noGrp="1"/>
          </p:cNvSpPr>
          <p:nvPr>
            <p:ph type="body" idx="1"/>
          </p:nvPr>
        </p:nvSpPr>
        <p:spPr>
          <a:xfrm>
            <a:off x="1439467" y="1646635"/>
            <a:ext cx="3030140" cy="479822"/>
          </a:xfrm>
        </p:spPr>
        <p:txBody>
          <a:bodyPr/>
          <a:lstStyle/>
          <a:p>
            <a:pPr algn="ctr" eaLnBrk="1" hangingPunct="1"/>
            <a:r>
              <a:rPr lang="en-GB" altLang="en-US" smtClean="0"/>
              <a:t>Random</a:t>
            </a:r>
          </a:p>
        </p:txBody>
      </p:sp>
      <p:sp>
        <p:nvSpPr>
          <p:cNvPr id="4" name="Content Placeholder 3"/>
          <p:cNvSpPr>
            <a:spLocks noGrp="1"/>
          </p:cNvSpPr>
          <p:nvPr>
            <p:ph sz="half" idx="2"/>
          </p:nvPr>
        </p:nvSpPr>
        <p:spPr>
          <a:xfrm>
            <a:off x="1439467" y="2240756"/>
            <a:ext cx="3030140" cy="2963466"/>
          </a:xfrm>
        </p:spPr>
        <p:txBody>
          <a:bodyPr>
            <a:normAutofit fontScale="92500"/>
          </a:bodyPr>
          <a:lstStyle/>
          <a:p>
            <a:pPr eaLnBrk="1" hangingPunct="1"/>
            <a:r>
              <a:rPr lang="en-GB" altLang="en-US" smtClean="0"/>
              <a:t>Fluctuation of data caused by unknown natural factors that are inherent to the process</a:t>
            </a:r>
          </a:p>
          <a:p>
            <a:pPr eaLnBrk="1" hangingPunct="1"/>
            <a:r>
              <a:rPr lang="en-GB" altLang="en-US" smtClean="0"/>
              <a:t>Affects everyone and all outcomes over time</a:t>
            </a:r>
          </a:p>
        </p:txBody>
      </p:sp>
      <p:sp>
        <p:nvSpPr>
          <p:cNvPr id="5" name="Text Placeholder 4"/>
          <p:cNvSpPr>
            <a:spLocks noGrp="1"/>
          </p:cNvSpPr>
          <p:nvPr>
            <p:ph type="body" sz="quarter" idx="3"/>
          </p:nvPr>
        </p:nvSpPr>
        <p:spPr>
          <a:xfrm>
            <a:off x="4625579" y="1701404"/>
            <a:ext cx="3031331" cy="478631"/>
          </a:xfrm>
        </p:spPr>
        <p:txBody>
          <a:bodyPr/>
          <a:lstStyle/>
          <a:p>
            <a:pPr algn="ctr" eaLnBrk="1" hangingPunct="1"/>
            <a:r>
              <a:rPr lang="en-GB" altLang="en-US" smtClean="0"/>
              <a:t>Non-Random</a:t>
            </a:r>
          </a:p>
        </p:txBody>
      </p:sp>
      <p:sp>
        <p:nvSpPr>
          <p:cNvPr id="6" name="Content Placeholder 5"/>
          <p:cNvSpPr>
            <a:spLocks noGrp="1"/>
          </p:cNvSpPr>
          <p:nvPr>
            <p:ph sz="quarter" idx="4"/>
          </p:nvPr>
        </p:nvSpPr>
        <p:spPr>
          <a:xfrm>
            <a:off x="4625579" y="2187179"/>
            <a:ext cx="3031331" cy="3294459"/>
          </a:xfrm>
        </p:spPr>
        <p:txBody>
          <a:bodyPr rtlCol="0">
            <a:normAutofit fontScale="77500" lnSpcReduction="20000"/>
          </a:bodyPr>
          <a:lstStyle/>
          <a:p>
            <a:pPr>
              <a:defRPr/>
            </a:pPr>
            <a:r>
              <a:rPr lang="en-GB" dirty="0" smtClean="0"/>
              <a:t>Arises due to unexpected events that affect the distribution of data</a:t>
            </a:r>
          </a:p>
          <a:p>
            <a:pPr>
              <a:defRPr/>
            </a:pPr>
            <a:r>
              <a:rPr lang="en-GB" dirty="0" smtClean="0"/>
              <a:t>Sporadic and unpredictable</a:t>
            </a:r>
          </a:p>
          <a:p>
            <a:pPr>
              <a:defRPr/>
            </a:pPr>
            <a:r>
              <a:rPr lang="en-GB" dirty="0" smtClean="0"/>
              <a:t>Does not affect everyone or all parts of the system all of the time</a:t>
            </a:r>
          </a:p>
          <a:p>
            <a:pPr>
              <a:defRPr/>
            </a:pPr>
            <a:r>
              <a:rPr lang="en-GB" dirty="0" smtClean="0"/>
              <a:t>Should be investigated in order to prevent recurrence</a:t>
            </a:r>
            <a:endParaRPr lang="en-GB" dirty="0"/>
          </a:p>
        </p:txBody>
      </p:sp>
    </p:spTree>
    <p:extLst>
      <p:ext uri="{BB962C8B-B14F-4D97-AF65-F5344CB8AC3E}">
        <p14:creationId xmlns:p14="http://schemas.microsoft.com/office/powerpoint/2010/main" val="4081070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build="p"/>
      <p:bldP spid="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485900" y="1063229"/>
            <a:ext cx="6172200" cy="638175"/>
          </a:xfrm>
        </p:spPr>
        <p:txBody>
          <a:bodyPr/>
          <a:lstStyle/>
          <a:p>
            <a:pPr eaLnBrk="1" hangingPunct="1"/>
            <a:r>
              <a:rPr lang="en-GB" altLang="en-US" sz="3000" b="1"/>
              <a:t>Run Chart Rules</a:t>
            </a:r>
          </a:p>
        </p:txBody>
      </p:sp>
      <p:sp>
        <p:nvSpPr>
          <p:cNvPr id="20483" name="Content Placeholder 2"/>
          <p:cNvSpPr>
            <a:spLocks noGrp="1"/>
          </p:cNvSpPr>
          <p:nvPr>
            <p:ph idx="1"/>
          </p:nvPr>
        </p:nvSpPr>
        <p:spPr>
          <a:xfrm>
            <a:off x="4301729" y="1754982"/>
            <a:ext cx="3464719" cy="3394472"/>
          </a:xfrm>
        </p:spPr>
        <p:txBody>
          <a:bodyPr>
            <a:normAutofit fontScale="55000" lnSpcReduction="20000"/>
          </a:bodyPr>
          <a:lstStyle/>
          <a:p>
            <a:pPr eaLnBrk="1" hangingPunct="1">
              <a:lnSpc>
                <a:spcPct val="200000"/>
              </a:lnSpc>
            </a:pPr>
            <a:r>
              <a:rPr lang="en-GB" altLang="en-US" b="1" smtClean="0"/>
              <a:t>S</a:t>
            </a:r>
            <a:r>
              <a:rPr lang="en-GB" altLang="en-US" smtClean="0"/>
              <a:t>hift</a:t>
            </a:r>
          </a:p>
          <a:p>
            <a:pPr eaLnBrk="1" hangingPunct="1">
              <a:lnSpc>
                <a:spcPct val="200000"/>
              </a:lnSpc>
            </a:pPr>
            <a:r>
              <a:rPr lang="en-GB" altLang="en-US" b="1" smtClean="0"/>
              <a:t>T</a:t>
            </a:r>
            <a:r>
              <a:rPr lang="en-GB" altLang="en-US" smtClean="0"/>
              <a:t>rend</a:t>
            </a:r>
          </a:p>
          <a:p>
            <a:pPr eaLnBrk="1" hangingPunct="1">
              <a:lnSpc>
                <a:spcPct val="200000"/>
              </a:lnSpc>
            </a:pPr>
            <a:r>
              <a:rPr lang="en-GB" altLang="en-US" b="1" smtClean="0"/>
              <a:t>A</a:t>
            </a:r>
            <a:r>
              <a:rPr lang="en-GB" altLang="en-US" smtClean="0"/>
              <a:t>stronomical</a:t>
            </a:r>
          </a:p>
          <a:p>
            <a:pPr eaLnBrk="1" hangingPunct="1">
              <a:lnSpc>
                <a:spcPct val="200000"/>
              </a:lnSpc>
            </a:pPr>
            <a:r>
              <a:rPr lang="en-GB" altLang="en-US" b="1" smtClean="0"/>
              <a:t>R</a:t>
            </a:r>
            <a:r>
              <a:rPr lang="en-GB" altLang="en-US" smtClean="0"/>
              <a:t>uns (too many to few)</a:t>
            </a:r>
          </a:p>
        </p:txBody>
      </p:sp>
      <p:pic>
        <p:nvPicPr>
          <p:cNvPr id="20484" name="Picture 3" descr="star-2858923_1280.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85888" y="2025254"/>
            <a:ext cx="2849166"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5562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 descr="Cohort 13 - 2F - Measurement 1 JI 3.4.18.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857250"/>
            <a:ext cx="6858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8676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1063229"/>
            <a:ext cx="6172200" cy="475059"/>
          </a:xfrm>
        </p:spPr>
        <p:txBody>
          <a:bodyPr rtlCol="0">
            <a:noAutofit/>
          </a:bodyPr>
          <a:lstStyle/>
          <a:p>
            <a:pPr>
              <a:defRPr/>
            </a:pPr>
            <a:r>
              <a:rPr lang="en-GB" sz="3200" b="1" dirty="0" smtClean="0"/>
              <a:t>Reactions to Variation</a:t>
            </a:r>
            <a:endParaRPr lang="en-GB" sz="3200" b="1" dirty="0"/>
          </a:p>
        </p:txBody>
      </p:sp>
      <p:graphicFrame>
        <p:nvGraphicFramePr>
          <p:cNvPr id="3" name="Content Placeholder 5"/>
          <p:cNvGraphicFramePr>
            <a:graphicFrameLocks/>
          </p:cNvGraphicFramePr>
          <p:nvPr/>
        </p:nvGraphicFramePr>
        <p:xfrm>
          <a:off x="1331640" y="1808820"/>
          <a:ext cx="6534726" cy="17821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Content Placeholder 5"/>
          <p:cNvGraphicFramePr>
            <a:graphicFrameLocks/>
          </p:cNvGraphicFramePr>
          <p:nvPr/>
        </p:nvGraphicFramePr>
        <p:xfrm>
          <a:off x="1331640" y="3429000"/>
          <a:ext cx="6480720" cy="203169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062991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Graphic spid="4"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2"/>
          <p:cNvSpPr>
            <a:spLocks noGrp="1"/>
          </p:cNvSpPr>
          <p:nvPr>
            <p:ph type="title"/>
          </p:nvPr>
        </p:nvSpPr>
        <p:spPr>
          <a:xfrm>
            <a:off x="1485900" y="1063229"/>
            <a:ext cx="6172200" cy="691753"/>
          </a:xfrm>
        </p:spPr>
        <p:txBody>
          <a:bodyPr>
            <a:normAutofit fontScale="90000"/>
          </a:bodyPr>
          <a:lstStyle/>
          <a:p>
            <a:pPr eaLnBrk="1" hangingPunct="1"/>
            <a:r>
              <a:rPr lang="en-GB" altLang="en-US" b="1" smtClean="0"/>
              <a:t>Pitfalls to Avoid</a:t>
            </a:r>
          </a:p>
        </p:txBody>
      </p:sp>
      <p:sp>
        <p:nvSpPr>
          <p:cNvPr id="26627" name="Content Placeholder 3"/>
          <p:cNvSpPr>
            <a:spLocks noGrp="1"/>
          </p:cNvSpPr>
          <p:nvPr>
            <p:ph idx="1"/>
          </p:nvPr>
        </p:nvSpPr>
        <p:spPr>
          <a:xfrm>
            <a:off x="1494235" y="1916906"/>
            <a:ext cx="6172200" cy="2862263"/>
          </a:xfrm>
        </p:spPr>
        <p:txBody>
          <a:bodyPr>
            <a:normAutofit fontScale="77500" lnSpcReduction="20000"/>
          </a:bodyPr>
          <a:lstStyle/>
          <a:p>
            <a:pPr eaLnBrk="1" hangingPunct="1"/>
            <a:r>
              <a:rPr lang="en-GB" altLang="en-US" smtClean="0"/>
              <a:t>Assuming you have a shift or a trend before you do</a:t>
            </a:r>
          </a:p>
          <a:p>
            <a:pPr eaLnBrk="1" hangingPunct="1"/>
            <a:r>
              <a:rPr lang="en-GB" altLang="en-US" smtClean="0"/>
              <a:t>Over reaction to one data point</a:t>
            </a:r>
          </a:p>
          <a:p>
            <a:pPr eaLnBrk="1" hangingPunct="1"/>
            <a:r>
              <a:rPr lang="en-GB" altLang="en-US" smtClean="0"/>
              <a:t>Not being able to explain outliers</a:t>
            </a:r>
          </a:p>
          <a:p>
            <a:pPr eaLnBrk="1" hangingPunct="1"/>
            <a:r>
              <a:rPr lang="en-GB" altLang="en-US" smtClean="0"/>
              <a:t>Not being used as feedback</a:t>
            </a:r>
          </a:p>
          <a:p>
            <a:pPr eaLnBrk="1" hangingPunct="1"/>
            <a:r>
              <a:rPr lang="en-GB" altLang="en-US" smtClean="0"/>
              <a:t>Not making it visible to the staff making the changes</a:t>
            </a:r>
          </a:p>
          <a:p>
            <a:pPr eaLnBrk="1" hangingPunct="1"/>
            <a:endParaRPr lang="en-GB" altLang="en-US" smtClean="0"/>
          </a:p>
        </p:txBody>
      </p:sp>
    </p:spTree>
    <p:extLst>
      <p:ext uri="{BB962C8B-B14F-4D97-AF65-F5344CB8AC3E}">
        <p14:creationId xmlns:p14="http://schemas.microsoft.com/office/powerpoint/2010/main" val="522573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331119" y="998935"/>
            <a:ext cx="6172200" cy="529828"/>
          </a:xfrm>
        </p:spPr>
        <p:txBody>
          <a:bodyPr>
            <a:normAutofit fontScale="90000"/>
          </a:bodyPr>
          <a:lstStyle/>
          <a:p>
            <a:pPr eaLnBrk="1" hangingPunct="1"/>
            <a:r>
              <a:rPr lang="en-GB" altLang="en-US" b="1" smtClean="0"/>
              <a:t>What do we need to do?</a:t>
            </a:r>
          </a:p>
        </p:txBody>
      </p:sp>
      <p:pic>
        <p:nvPicPr>
          <p:cNvPr id="28675" name="Picture 2" descr="data-actio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77542" y="1538288"/>
            <a:ext cx="653534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3" descr="cooperate-2924261_1920.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03860" y="2943225"/>
            <a:ext cx="4374356" cy="1734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250282" y="4887517"/>
            <a:ext cx="4427935" cy="646331"/>
          </a:xfrm>
          <a:prstGeom prst="rect">
            <a:avLst/>
          </a:prstGeom>
        </p:spPr>
        <p:txBody>
          <a:bodyPr>
            <a:spAutoFit/>
          </a:bodyPr>
          <a:lstStyle/>
          <a:p>
            <a:pPr marL="257175" indent="-257175" algn="ctr">
              <a:spcBef>
                <a:spcPct val="20000"/>
              </a:spcBef>
              <a:defRPr/>
            </a:pPr>
            <a:r>
              <a:rPr lang="en-GB" dirty="0">
                <a:solidFill>
                  <a:srgbClr val="7030A0"/>
                </a:solidFill>
              </a:rPr>
              <a:t>To maximise the learning from the data and use it to improve Outcomes for CYP </a:t>
            </a:r>
            <a:endParaRPr lang="en-GB" kern="0" dirty="0">
              <a:solidFill>
                <a:srgbClr val="7030A0"/>
              </a:solidFill>
            </a:endParaRPr>
          </a:p>
        </p:txBody>
      </p:sp>
    </p:spTree>
    <p:extLst>
      <p:ext uri="{BB962C8B-B14F-4D97-AF65-F5344CB8AC3E}">
        <p14:creationId xmlns:p14="http://schemas.microsoft.com/office/powerpoint/2010/main" val="739897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1143000" y="1214754"/>
          <a:ext cx="6858000" cy="42124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0723" name="Title 3"/>
          <p:cNvSpPr>
            <a:spLocks noGrp="1"/>
          </p:cNvSpPr>
          <p:nvPr>
            <p:ph type="title"/>
          </p:nvPr>
        </p:nvSpPr>
        <p:spPr>
          <a:xfrm>
            <a:off x="1331119" y="1052513"/>
            <a:ext cx="5347097" cy="583406"/>
          </a:xfrm>
        </p:spPr>
        <p:txBody>
          <a:bodyPr>
            <a:noAutofit/>
          </a:bodyPr>
          <a:lstStyle/>
          <a:p>
            <a:pPr eaLnBrk="1" hangingPunct="1"/>
            <a:r>
              <a:rPr lang="en-GB" altLang="en-US" sz="4400" b="1" dirty="0" smtClean="0"/>
              <a:t>What is your data telling you?</a:t>
            </a:r>
          </a:p>
        </p:txBody>
      </p:sp>
    </p:spTree>
    <p:extLst>
      <p:ext uri="{BB962C8B-B14F-4D97-AF65-F5344CB8AC3E}">
        <p14:creationId xmlns:p14="http://schemas.microsoft.com/office/powerpoint/2010/main" val="1103625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p:cNvSpPr>
            <a:spLocks noChangeArrowheads="1"/>
          </p:cNvSpPr>
          <p:nvPr/>
        </p:nvSpPr>
        <p:spPr bwMode="auto">
          <a:xfrm>
            <a:off x="1494235" y="4508898"/>
            <a:ext cx="610195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2400"/>
              <a:t>https://learn.nes.nhs.scot/3870/quality-improvement-zone/elearning</a:t>
            </a:r>
          </a:p>
        </p:txBody>
      </p:sp>
      <p:pic>
        <p:nvPicPr>
          <p:cNvPr id="3277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857251"/>
            <a:ext cx="6858000" cy="3651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TextBox 4"/>
          <p:cNvSpPr txBox="1">
            <a:spLocks noChangeArrowheads="1"/>
          </p:cNvSpPr>
          <p:nvPr/>
        </p:nvSpPr>
        <p:spPr bwMode="auto">
          <a:xfrm>
            <a:off x="1331119" y="3213498"/>
            <a:ext cx="237648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1500" b="1">
                <a:solidFill>
                  <a:srgbClr val="002060"/>
                </a:solidFill>
              </a:rPr>
              <a:t>Identify what to measure</a:t>
            </a:r>
          </a:p>
        </p:txBody>
      </p:sp>
      <p:sp>
        <p:nvSpPr>
          <p:cNvPr id="32773" name="TextBox 5"/>
          <p:cNvSpPr txBox="1">
            <a:spLocks noChangeArrowheads="1"/>
          </p:cNvSpPr>
          <p:nvPr/>
        </p:nvSpPr>
        <p:spPr bwMode="auto">
          <a:xfrm>
            <a:off x="2357438" y="2834879"/>
            <a:ext cx="194429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1500" b="1">
                <a:solidFill>
                  <a:srgbClr val="7030A0"/>
                </a:solidFill>
              </a:rPr>
              <a:t>What data to collect</a:t>
            </a:r>
          </a:p>
        </p:txBody>
      </p:sp>
      <p:sp>
        <p:nvSpPr>
          <p:cNvPr id="32774" name="TextBox 6"/>
          <p:cNvSpPr txBox="1">
            <a:spLocks noChangeArrowheads="1"/>
          </p:cNvSpPr>
          <p:nvPr/>
        </p:nvSpPr>
        <p:spPr bwMode="auto">
          <a:xfrm>
            <a:off x="2627710" y="2457450"/>
            <a:ext cx="243006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1500" b="1">
                <a:solidFill>
                  <a:srgbClr val="002060"/>
                </a:solidFill>
              </a:rPr>
              <a:t>How to interpret the data</a:t>
            </a:r>
          </a:p>
        </p:txBody>
      </p:sp>
      <p:sp>
        <p:nvSpPr>
          <p:cNvPr id="32775" name="TextBox 7"/>
          <p:cNvSpPr txBox="1">
            <a:spLocks noChangeArrowheads="1"/>
          </p:cNvSpPr>
          <p:nvPr/>
        </p:nvSpPr>
        <p:spPr bwMode="auto">
          <a:xfrm>
            <a:off x="3437335" y="2078832"/>
            <a:ext cx="248483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1500" b="1">
                <a:solidFill>
                  <a:srgbClr val="7030A0"/>
                </a:solidFill>
              </a:rPr>
              <a:t>How to tell your QI story</a:t>
            </a:r>
          </a:p>
        </p:txBody>
      </p:sp>
    </p:spTree>
    <p:extLst>
      <p:ext uri="{BB962C8B-B14F-4D97-AF65-F5344CB8AC3E}">
        <p14:creationId xmlns:p14="http://schemas.microsoft.com/office/powerpoint/2010/main" val="3793994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719456"/>
            <a:ext cx="8229600" cy="45719"/>
          </a:xfrm>
        </p:spPr>
        <p:txBody>
          <a:bodyPr>
            <a:noAutofit/>
          </a:bodyPr>
          <a:lstStyle/>
          <a:p>
            <a:r>
              <a:rPr lang="en-GB" altLang="en-US" sz="5400" b="1" dirty="0" smtClean="0">
                <a:latin typeface="Arial Narrow" panose="020B0606020202030204" pitchFamily="34" charset="0"/>
              </a:rPr>
              <a:t>How good is the partnership at..</a:t>
            </a:r>
          </a:p>
        </p:txBody>
      </p:sp>
      <p:graphicFrame>
        <p:nvGraphicFramePr>
          <p:cNvPr id="4" name="Content Placeholder 3"/>
          <p:cNvGraphicFramePr>
            <a:graphicFrameLocks noGrp="1"/>
          </p:cNvGraphicFramePr>
          <p:nvPr>
            <p:ph idx="1"/>
            <p:extLst/>
          </p:nvPr>
        </p:nvGraphicFramePr>
        <p:xfrm>
          <a:off x="179512" y="764704"/>
          <a:ext cx="8652989" cy="55255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37129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15247"/>
            <a:ext cx="8229600" cy="740501"/>
          </a:xfrm>
        </p:spPr>
        <p:txBody>
          <a:bodyPr>
            <a:normAutofit fontScale="90000"/>
          </a:bodyPr>
          <a:lstStyle/>
          <a:p>
            <a:r>
              <a:rPr lang="en-GB" sz="3100" b="1" dirty="0" smtClean="0"/>
              <a:t>Dashboard</a:t>
            </a:r>
            <a:r>
              <a:rPr lang="en-GB" dirty="0" smtClean="0"/>
              <a:t/>
            </a:r>
            <a:br>
              <a:rPr lang="en-GB" dirty="0" smtClean="0"/>
            </a:br>
            <a:r>
              <a:rPr lang="en-GB" sz="3100" b="1" dirty="0"/>
              <a:t>Indicators linked to inspection</a:t>
            </a:r>
            <a:r>
              <a:rPr lang="en-GB" b="1" dirty="0"/>
              <a:t/>
            </a:r>
            <a:br>
              <a:rPr lang="en-GB" b="1" dirty="0"/>
            </a:br>
            <a:endParaRPr lang="en-GB" dirty="0"/>
          </a:p>
        </p:txBody>
      </p:sp>
      <p:sp>
        <p:nvSpPr>
          <p:cNvPr id="3" name="Content Placeholder 2"/>
          <p:cNvSpPr>
            <a:spLocks noGrp="1"/>
          </p:cNvSpPr>
          <p:nvPr>
            <p:ph idx="1"/>
          </p:nvPr>
        </p:nvSpPr>
        <p:spPr>
          <a:xfrm>
            <a:off x="457200" y="1555749"/>
            <a:ext cx="8229600" cy="4570414"/>
          </a:xfrm>
        </p:spPr>
        <p:txBody>
          <a:bodyPr>
            <a:normAutofit fontScale="70000" lnSpcReduction="20000"/>
          </a:bodyPr>
          <a:lstStyle/>
          <a:p>
            <a:r>
              <a:rPr lang="en-GB" b="1" dirty="0" smtClean="0"/>
              <a:t>2.3</a:t>
            </a:r>
            <a:r>
              <a:rPr lang="en-GB" dirty="0" smtClean="0"/>
              <a:t> Health Needs Assessments for care experienced young people within 4 weeks</a:t>
            </a:r>
          </a:p>
          <a:p>
            <a:r>
              <a:rPr lang="en-GB" b="1" dirty="0" smtClean="0"/>
              <a:t>3.1</a:t>
            </a:r>
            <a:r>
              <a:rPr lang="en-GB" dirty="0" smtClean="0"/>
              <a:t> School leaver destinations for care experienced young people</a:t>
            </a:r>
          </a:p>
          <a:p>
            <a:r>
              <a:rPr lang="en-GB" b="1" dirty="0" smtClean="0"/>
              <a:t>3.2</a:t>
            </a:r>
            <a:r>
              <a:rPr lang="en-GB" dirty="0" smtClean="0"/>
              <a:t> Attainment for care experienced young people 5 @ 5*</a:t>
            </a:r>
          </a:p>
          <a:p>
            <a:r>
              <a:rPr lang="en-GB" b="1" dirty="0" smtClean="0"/>
              <a:t>3.3</a:t>
            </a:r>
            <a:r>
              <a:rPr lang="en-GB" dirty="0" smtClean="0"/>
              <a:t> Attendance or care experienced pupils</a:t>
            </a:r>
          </a:p>
          <a:p>
            <a:r>
              <a:rPr lang="en-GB" b="1" dirty="0" smtClean="0"/>
              <a:t>3.5</a:t>
            </a:r>
            <a:r>
              <a:rPr lang="en-GB" dirty="0" smtClean="0"/>
              <a:t> No of domestic abuse incidences with children – reported to SW</a:t>
            </a:r>
          </a:p>
          <a:p>
            <a:r>
              <a:rPr lang="en-GB" b="1" dirty="0" smtClean="0"/>
              <a:t>3.6a</a:t>
            </a:r>
            <a:r>
              <a:rPr lang="en-GB" dirty="0" smtClean="0"/>
              <a:t> No. of pre-birth registrations babies affected by substance misuse</a:t>
            </a:r>
          </a:p>
          <a:p>
            <a:r>
              <a:rPr lang="en-GB" b="1" dirty="0" smtClean="0"/>
              <a:t>3.6b</a:t>
            </a:r>
            <a:r>
              <a:rPr lang="en-GB" dirty="0" smtClean="0"/>
              <a:t> % of children affected by parental substance misuse on Child </a:t>
            </a:r>
            <a:r>
              <a:rPr lang="en-GB" dirty="0"/>
              <a:t>P</a:t>
            </a:r>
            <a:r>
              <a:rPr lang="en-GB" dirty="0" smtClean="0"/>
              <a:t>rotection Register</a:t>
            </a:r>
            <a:endParaRPr lang="en-GB" dirty="0"/>
          </a:p>
        </p:txBody>
      </p:sp>
    </p:spTree>
    <p:extLst>
      <p:ext uri="{BB962C8B-B14F-4D97-AF65-F5344CB8AC3E}">
        <p14:creationId xmlns:p14="http://schemas.microsoft.com/office/powerpoint/2010/main" val="4238247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Data documents </a:t>
            </a:r>
            <a:endParaRPr lang="en-GB" dirty="0"/>
          </a:p>
        </p:txBody>
      </p:sp>
      <p:sp>
        <p:nvSpPr>
          <p:cNvPr id="3" name="Content Placeholder 2"/>
          <p:cNvSpPr>
            <a:spLocks noGrp="1"/>
          </p:cNvSpPr>
          <p:nvPr>
            <p:ph idx="1"/>
          </p:nvPr>
        </p:nvSpPr>
        <p:spPr/>
        <p:txBody>
          <a:bodyPr>
            <a:normAutofit lnSpcReduction="10000"/>
          </a:bodyPr>
          <a:lstStyle/>
          <a:p>
            <a:endParaRPr lang="en-GB" dirty="0"/>
          </a:p>
          <a:p>
            <a:r>
              <a:rPr lang="en-GB" dirty="0" smtClean="0"/>
              <a:t>QI1.1</a:t>
            </a:r>
          </a:p>
          <a:p>
            <a:r>
              <a:rPr lang="en-GB" dirty="0" smtClean="0"/>
              <a:t>JSNA</a:t>
            </a:r>
          </a:p>
          <a:p>
            <a:r>
              <a:rPr lang="en-GB" dirty="0" smtClean="0"/>
              <a:t>Shared Dataset</a:t>
            </a:r>
          </a:p>
          <a:p>
            <a:r>
              <a:rPr lang="en-GB" dirty="0" smtClean="0"/>
              <a:t>Dashboard – CSP indicators</a:t>
            </a:r>
          </a:p>
          <a:p>
            <a:r>
              <a:rPr lang="en-GB" dirty="0" smtClean="0"/>
              <a:t>CPC quarterly reports tracking key data</a:t>
            </a:r>
            <a:endParaRPr lang="en-GB" dirty="0"/>
          </a:p>
        </p:txBody>
      </p:sp>
    </p:spTree>
    <p:extLst>
      <p:ext uri="{BB962C8B-B14F-4D97-AF65-F5344CB8AC3E}">
        <p14:creationId xmlns:p14="http://schemas.microsoft.com/office/powerpoint/2010/main" val="2146321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4400" b="1" dirty="0" smtClean="0"/>
              <a:t>Self Evaluation Framework </a:t>
            </a:r>
            <a:br>
              <a:rPr lang="en-GB" sz="4400" b="1" dirty="0" smtClean="0"/>
            </a:br>
            <a:r>
              <a:rPr lang="en-GB" sz="4400" b="1" dirty="0" smtClean="0"/>
              <a:t>QI 1.1</a:t>
            </a:r>
            <a:endParaRPr lang="en-GB" sz="4400" b="1" dirty="0"/>
          </a:p>
        </p:txBody>
      </p:sp>
      <p:sp>
        <p:nvSpPr>
          <p:cNvPr id="3" name="Content Placeholder 2"/>
          <p:cNvSpPr>
            <a:spLocks noGrp="1"/>
          </p:cNvSpPr>
          <p:nvPr>
            <p:ph idx="1"/>
          </p:nvPr>
        </p:nvSpPr>
        <p:spPr/>
        <p:txBody>
          <a:bodyPr>
            <a:normAutofit fontScale="77500" lnSpcReduction="20000"/>
          </a:bodyPr>
          <a:lstStyle/>
          <a:p>
            <a:pPr marL="0" indent="0">
              <a:buNone/>
            </a:pPr>
            <a:r>
              <a:rPr lang="en-GB" dirty="0" smtClean="0"/>
              <a:t>Key </a:t>
            </a:r>
            <a:r>
              <a:rPr lang="en-GB" dirty="0"/>
              <a:t>factors – the extent to which partnerships are achieving:</a:t>
            </a:r>
          </a:p>
          <a:p>
            <a:r>
              <a:rPr lang="en-GB" dirty="0" smtClean="0"/>
              <a:t>Improvements </a:t>
            </a:r>
            <a:r>
              <a:rPr lang="en-GB" dirty="0"/>
              <a:t>in the safety and wellbeing of children and young people in need </a:t>
            </a:r>
            <a:r>
              <a:rPr lang="en-GB" dirty="0" smtClean="0"/>
              <a:t>of protection</a:t>
            </a:r>
            <a:r>
              <a:rPr lang="en-GB" dirty="0"/>
              <a:t>.</a:t>
            </a:r>
          </a:p>
          <a:p>
            <a:r>
              <a:rPr lang="en-GB" dirty="0" smtClean="0"/>
              <a:t>Improvements </a:t>
            </a:r>
            <a:r>
              <a:rPr lang="en-GB" dirty="0"/>
              <a:t>in the wellbeing of children and young people for whom </a:t>
            </a:r>
            <a:r>
              <a:rPr lang="en-GB" dirty="0" smtClean="0"/>
              <a:t>community planning </a:t>
            </a:r>
            <a:r>
              <a:rPr lang="en-GB" dirty="0"/>
              <a:t>partners have corporate parenting responsibilities.</a:t>
            </a:r>
          </a:p>
          <a:p>
            <a:r>
              <a:rPr lang="en-GB" dirty="0" smtClean="0"/>
              <a:t>Improvements </a:t>
            </a:r>
            <a:r>
              <a:rPr lang="en-GB" dirty="0"/>
              <a:t>in the life chances of care experienced young people up to 26 years</a:t>
            </a:r>
          </a:p>
          <a:p>
            <a:r>
              <a:rPr lang="en-GB" dirty="0"/>
              <a:t>of age.</a:t>
            </a:r>
          </a:p>
        </p:txBody>
      </p:sp>
    </p:spTree>
    <p:extLst>
      <p:ext uri="{BB962C8B-B14F-4D97-AF65-F5344CB8AC3E}">
        <p14:creationId xmlns:p14="http://schemas.microsoft.com/office/powerpoint/2010/main" val="1877322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t>To what extent can we demonstrate</a:t>
            </a:r>
          </a:p>
        </p:txBody>
      </p:sp>
      <p:sp>
        <p:nvSpPr>
          <p:cNvPr id="3" name="Content Placeholder 2"/>
          <p:cNvSpPr>
            <a:spLocks noGrp="1"/>
          </p:cNvSpPr>
          <p:nvPr>
            <p:ph idx="1"/>
          </p:nvPr>
        </p:nvSpPr>
        <p:spPr>
          <a:xfrm>
            <a:off x="457200" y="1555750"/>
            <a:ext cx="8229600" cy="4570414"/>
          </a:xfrm>
        </p:spPr>
        <p:txBody>
          <a:bodyPr>
            <a:normAutofit fontScale="47500" lnSpcReduction="20000"/>
          </a:bodyPr>
          <a:lstStyle/>
          <a:p>
            <a:pPr marL="0" indent="0">
              <a:buNone/>
            </a:pPr>
            <a:endParaRPr lang="en-GB" dirty="0"/>
          </a:p>
          <a:p>
            <a:r>
              <a:rPr lang="en-GB" dirty="0" smtClean="0"/>
              <a:t>Positive </a:t>
            </a:r>
            <a:r>
              <a:rPr lang="en-GB" dirty="0"/>
              <a:t>and sustained trends (three years or more) in improving outcomes </a:t>
            </a:r>
            <a:r>
              <a:rPr lang="en-GB" dirty="0" smtClean="0"/>
              <a:t>for children </a:t>
            </a:r>
            <a:r>
              <a:rPr lang="en-GB" dirty="0"/>
              <a:t>and young people in need of care and </a:t>
            </a:r>
            <a:r>
              <a:rPr lang="en-GB" dirty="0" smtClean="0"/>
              <a:t>protection</a:t>
            </a:r>
            <a:endParaRPr lang="en-GB" dirty="0"/>
          </a:p>
          <a:p>
            <a:r>
              <a:rPr lang="en-GB" dirty="0" smtClean="0"/>
              <a:t>Good </a:t>
            </a:r>
            <a:r>
              <a:rPr lang="en-GB" dirty="0"/>
              <a:t>use of reliable data measures is providing results that demonstrate </a:t>
            </a:r>
            <a:r>
              <a:rPr lang="en-GB" dirty="0" smtClean="0"/>
              <a:t>improving outcomes </a:t>
            </a:r>
            <a:r>
              <a:rPr lang="en-GB" dirty="0"/>
              <a:t>over time for children in need of care and </a:t>
            </a:r>
            <a:r>
              <a:rPr lang="en-GB" dirty="0" smtClean="0"/>
              <a:t>protection</a:t>
            </a:r>
            <a:endParaRPr lang="en-GB" dirty="0"/>
          </a:p>
          <a:p>
            <a:r>
              <a:rPr lang="en-GB" dirty="0" smtClean="0"/>
              <a:t>Improved </a:t>
            </a:r>
            <a:r>
              <a:rPr lang="en-GB" dirty="0"/>
              <a:t>outcomes as a result of carefully gathered and analysed trend data </a:t>
            </a:r>
            <a:r>
              <a:rPr lang="en-GB" dirty="0" smtClean="0"/>
              <a:t>which has </a:t>
            </a:r>
            <a:r>
              <a:rPr lang="en-GB" dirty="0"/>
              <a:t>been well used to understand cause and </a:t>
            </a:r>
            <a:r>
              <a:rPr lang="en-GB" dirty="0" smtClean="0"/>
              <a:t>effect</a:t>
            </a:r>
            <a:endParaRPr lang="en-GB" dirty="0"/>
          </a:p>
          <a:p>
            <a:r>
              <a:rPr lang="en-GB" dirty="0" smtClean="0"/>
              <a:t>Effective </a:t>
            </a:r>
            <a:r>
              <a:rPr lang="en-GB" dirty="0"/>
              <a:t>segmentation of measures has enabled the identification of </a:t>
            </a:r>
            <a:r>
              <a:rPr lang="en-GB" dirty="0" smtClean="0"/>
              <a:t>improving outcomes </a:t>
            </a:r>
            <a:r>
              <a:rPr lang="en-GB" dirty="0"/>
              <a:t>and greater impact upon different groups of children and young </a:t>
            </a:r>
            <a:r>
              <a:rPr lang="en-GB" dirty="0" smtClean="0"/>
              <a:t>people who </a:t>
            </a:r>
            <a:r>
              <a:rPr lang="en-GB" dirty="0"/>
              <a:t>are care experienced (including those children and young people looked after </a:t>
            </a:r>
            <a:r>
              <a:rPr lang="en-GB" dirty="0" smtClean="0"/>
              <a:t>at home</a:t>
            </a:r>
            <a:r>
              <a:rPr lang="en-GB" dirty="0"/>
              <a:t>, away from home, in kinship care and so on</a:t>
            </a:r>
            <a:r>
              <a:rPr lang="en-GB" dirty="0" smtClean="0"/>
              <a:t>)</a:t>
            </a:r>
            <a:endParaRPr lang="en-GB" dirty="0"/>
          </a:p>
          <a:p>
            <a:r>
              <a:rPr lang="en-GB" dirty="0" smtClean="0"/>
              <a:t>Key </a:t>
            </a:r>
            <a:r>
              <a:rPr lang="en-GB" dirty="0"/>
              <a:t>measures demonstrate that children in need of protection are increasingly </a:t>
            </a:r>
            <a:r>
              <a:rPr lang="en-GB" dirty="0" smtClean="0"/>
              <a:t>safer</a:t>
            </a:r>
          </a:p>
          <a:p>
            <a:r>
              <a:rPr lang="en-GB" dirty="0" smtClean="0"/>
              <a:t>The </a:t>
            </a:r>
            <a:r>
              <a:rPr lang="en-GB" dirty="0"/>
              <a:t>wellbeing of looked after children and young people is improving and </a:t>
            </a:r>
            <a:r>
              <a:rPr lang="en-GB" dirty="0" smtClean="0"/>
              <a:t>the    outcome </a:t>
            </a:r>
            <a:r>
              <a:rPr lang="en-GB" dirty="0"/>
              <a:t>gap between them and their peers is </a:t>
            </a:r>
            <a:r>
              <a:rPr lang="en-GB" dirty="0" smtClean="0"/>
              <a:t>narrowing</a:t>
            </a:r>
            <a:endParaRPr lang="en-GB" dirty="0"/>
          </a:p>
          <a:p>
            <a:r>
              <a:rPr lang="en-GB" dirty="0" smtClean="0"/>
              <a:t>Data </a:t>
            </a:r>
            <a:r>
              <a:rPr lang="en-GB" dirty="0"/>
              <a:t>shows that the life chances of care leavers are improving against a wide </a:t>
            </a:r>
            <a:r>
              <a:rPr lang="en-GB" dirty="0" smtClean="0"/>
              <a:t>range of </a:t>
            </a:r>
            <a:r>
              <a:rPr lang="en-GB" dirty="0"/>
              <a:t>outcome </a:t>
            </a:r>
            <a:r>
              <a:rPr lang="en-GB" dirty="0" smtClean="0"/>
              <a:t>indicators – </a:t>
            </a:r>
            <a:r>
              <a:rPr lang="en-GB" b="1" dirty="0" smtClean="0"/>
              <a:t>shared dataset </a:t>
            </a:r>
            <a:endParaRPr lang="en-GB" b="1" dirty="0"/>
          </a:p>
        </p:txBody>
      </p:sp>
    </p:spTree>
    <p:extLst>
      <p:ext uri="{BB962C8B-B14F-4D97-AF65-F5344CB8AC3E}">
        <p14:creationId xmlns:p14="http://schemas.microsoft.com/office/powerpoint/2010/main" val="3430480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QI 1.1 – key evidence</a:t>
            </a:r>
            <a:endParaRPr lang="en-GB" dirty="0"/>
          </a:p>
        </p:txBody>
      </p:sp>
      <p:sp>
        <p:nvSpPr>
          <p:cNvPr id="3" name="Content Placeholder 2"/>
          <p:cNvSpPr>
            <a:spLocks noGrp="1"/>
          </p:cNvSpPr>
          <p:nvPr>
            <p:ph idx="1"/>
          </p:nvPr>
        </p:nvSpPr>
        <p:spPr/>
        <p:txBody>
          <a:bodyPr>
            <a:normAutofit fontScale="85000" lnSpcReduction="20000"/>
          </a:bodyPr>
          <a:lstStyle/>
          <a:p>
            <a:r>
              <a:rPr lang="en-GB" dirty="0"/>
              <a:t>Shared </a:t>
            </a:r>
            <a:r>
              <a:rPr lang="en-GB" dirty="0" smtClean="0"/>
              <a:t>dataset/JSNA - </a:t>
            </a:r>
            <a:r>
              <a:rPr lang="en-GB" dirty="0"/>
              <a:t>s</a:t>
            </a:r>
            <a:r>
              <a:rPr lang="en-GB" dirty="0" smtClean="0"/>
              <a:t>plit into Child Protection and Corporate Parenting data</a:t>
            </a:r>
          </a:p>
          <a:p>
            <a:r>
              <a:rPr lang="en-GB" dirty="0" smtClean="0"/>
              <a:t>Dashboard data</a:t>
            </a:r>
          </a:p>
          <a:p>
            <a:r>
              <a:rPr lang="en-GB" dirty="0" smtClean="0"/>
              <a:t>PRF Q4 CSP</a:t>
            </a:r>
          </a:p>
          <a:p>
            <a:r>
              <a:rPr lang="en-GB" dirty="0" smtClean="0"/>
              <a:t>Community Plan </a:t>
            </a:r>
          </a:p>
          <a:p>
            <a:r>
              <a:rPr lang="en-GB" dirty="0" smtClean="0"/>
              <a:t>Child Poverty Action Report</a:t>
            </a:r>
          </a:p>
          <a:p>
            <a:r>
              <a:rPr lang="en-GB" dirty="0" smtClean="0"/>
              <a:t>CPC quarterly reporting</a:t>
            </a:r>
          </a:p>
          <a:p>
            <a:r>
              <a:rPr lang="en-GB" dirty="0" smtClean="0"/>
              <a:t>SLCPC annual report and business plan</a:t>
            </a:r>
          </a:p>
          <a:p>
            <a:r>
              <a:rPr lang="en-GB" dirty="0" smtClean="0"/>
              <a:t>Perceptual data </a:t>
            </a:r>
            <a:r>
              <a:rPr lang="en-GB" b="1" dirty="0" smtClean="0"/>
              <a:t>Mind of My Own</a:t>
            </a:r>
            <a:endParaRPr lang="en-GB" b="1" dirty="0"/>
          </a:p>
          <a:p>
            <a:endParaRPr lang="en-GB" dirty="0"/>
          </a:p>
        </p:txBody>
      </p:sp>
    </p:spTree>
    <p:extLst>
      <p:ext uri="{BB962C8B-B14F-4D97-AF65-F5344CB8AC3E}">
        <p14:creationId xmlns:p14="http://schemas.microsoft.com/office/powerpoint/2010/main" val="125289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4000" b="1" dirty="0" smtClean="0"/>
              <a:t>Joint Strategic Needs Analysis- Key Points Activity</a:t>
            </a:r>
            <a:endParaRPr lang="en-GB" sz="4000" b="1" dirty="0"/>
          </a:p>
        </p:txBody>
      </p:sp>
      <p:sp>
        <p:nvSpPr>
          <p:cNvPr id="3" name="Content Placeholder 2"/>
          <p:cNvSpPr>
            <a:spLocks noGrp="1"/>
          </p:cNvSpPr>
          <p:nvPr>
            <p:ph idx="1"/>
          </p:nvPr>
        </p:nvSpPr>
        <p:spPr/>
        <p:txBody>
          <a:bodyPr>
            <a:normAutofit/>
          </a:bodyPr>
          <a:lstStyle/>
          <a:p>
            <a:r>
              <a:rPr lang="en-GB" dirty="0" smtClean="0"/>
              <a:t>What are the pertinent issues for the partnership from the shared data set?</a:t>
            </a:r>
          </a:p>
          <a:p>
            <a:endParaRPr lang="en-GB" dirty="0"/>
          </a:p>
          <a:p>
            <a:r>
              <a:rPr lang="en-GB" dirty="0" smtClean="0"/>
              <a:t>What data should feature in the </a:t>
            </a:r>
            <a:r>
              <a:rPr lang="en-GB" dirty="0"/>
              <a:t>C</a:t>
            </a:r>
            <a:r>
              <a:rPr lang="en-GB" dirty="0" smtClean="0"/>
              <a:t>orporate Parenting dashboard?</a:t>
            </a:r>
            <a:endParaRPr lang="en-GB" dirty="0"/>
          </a:p>
          <a:p>
            <a:endParaRPr lang="en-GB" dirty="0"/>
          </a:p>
        </p:txBody>
      </p:sp>
    </p:spTree>
    <p:extLst>
      <p:ext uri="{BB962C8B-B14F-4D97-AF65-F5344CB8AC3E}">
        <p14:creationId xmlns:p14="http://schemas.microsoft.com/office/powerpoint/2010/main" val="1902756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Perceptual Data</a:t>
            </a:r>
            <a:endParaRPr lang="en-GB" dirty="0"/>
          </a:p>
        </p:txBody>
      </p:sp>
      <p:sp>
        <p:nvSpPr>
          <p:cNvPr id="3" name="Content Placeholder 2"/>
          <p:cNvSpPr>
            <a:spLocks noGrp="1"/>
          </p:cNvSpPr>
          <p:nvPr>
            <p:ph idx="1"/>
          </p:nvPr>
        </p:nvSpPr>
        <p:spPr/>
        <p:txBody>
          <a:bodyPr>
            <a:normAutofit/>
          </a:bodyPr>
          <a:lstStyle/>
          <a:p>
            <a:r>
              <a:rPr lang="en-GB" dirty="0" smtClean="0"/>
              <a:t>Mind of my own/Viewpoint</a:t>
            </a:r>
          </a:p>
          <a:p>
            <a:r>
              <a:rPr lang="en-GB" dirty="0" smtClean="0"/>
              <a:t>RCS Wellbeing Survey</a:t>
            </a:r>
          </a:p>
          <a:p>
            <a:r>
              <a:rPr lang="en-GB" dirty="0" smtClean="0"/>
              <a:t>SALSUS data</a:t>
            </a:r>
          </a:p>
          <a:p>
            <a:r>
              <a:rPr lang="en-GB" dirty="0" smtClean="0"/>
              <a:t>Staff surveys</a:t>
            </a:r>
            <a:endParaRPr lang="en-GB" dirty="0"/>
          </a:p>
        </p:txBody>
      </p:sp>
    </p:spTree>
    <p:extLst>
      <p:ext uri="{BB962C8B-B14F-4D97-AF65-F5344CB8AC3E}">
        <p14:creationId xmlns:p14="http://schemas.microsoft.com/office/powerpoint/2010/main" val="407254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Data Webpage </a:t>
            </a:r>
            <a:endParaRPr lang="en-GB" dirty="0"/>
          </a:p>
        </p:txBody>
      </p:sp>
      <p:sp>
        <p:nvSpPr>
          <p:cNvPr id="3" name="Content Placeholder 2"/>
          <p:cNvSpPr>
            <a:spLocks noGrp="1"/>
          </p:cNvSpPr>
          <p:nvPr>
            <p:ph idx="1"/>
          </p:nvPr>
        </p:nvSpPr>
        <p:spPr/>
        <p:txBody>
          <a:bodyPr>
            <a:normAutofit lnSpcReduction="10000"/>
          </a:bodyPr>
          <a:lstStyle/>
          <a:p>
            <a:r>
              <a:rPr lang="en-GB" dirty="0" smtClean="0"/>
              <a:t>Plans &amp; Strategies </a:t>
            </a:r>
          </a:p>
          <a:p>
            <a:r>
              <a:rPr lang="en-GB" dirty="0" smtClean="0"/>
              <a:t>Annual Reports</a:t>
            </a:r>
          </a:p>
          <a:p>
            <a:r>
              <a:rPr lang="en-GB" dirty="0" smtClean="0"/>
              <a:t>Dashboard</a:t>
            </a:r>
          </a:p>
          <a:p>
            <a:r>
              <a:rPr lang="en-GB" dirty="0" smtClean="0"/>
              <a:t>JSNA</a:t>
            </a:r>
          </a:p>
          <a:p>
            <a:r>
              <a:rPr lang="en-GB" dirty="0" smtClean="0"/>
              <a:t>Q4 Improve Reports</a:t>
            </a:r>
          </a:p>
          <a:p>
            <a:r>
              <a:rPr lang="en-GB" dirty="0" smtClean="0"/>
              <a:t>Other data</a:t>
            </a:r>
          </a:p>
          <a:p>
            <a:r>
              <a:rPr lang="en-GB" dirty="0" smtClean="0"/>
              <a:t>Link ________________</a:t>
            </a:r>
            <a:endParaRPr lang="en-GB" dirty="0"/>
          </a:p>
        </p:txBody>
      </p:sp>
    </p:spTree>
    <p:extLst>
      <p:ext uri="{BB962C8B-B14F-4D97-AF65-F5344CB8AC3E}">
        <p14:creationId xmlns:p14="http://schemas.microsoft.com/office/powerpoint/2010/main" val="1958923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Next Steps</a:t>
            </a:r>
            <a:endParaRPr lang="en-GB" dirty="0"/>
          </a:p>
        </p:txBody>
      </p:sp>
      <p:sp>
        <p:nvSpPr>
          <p:cNvPr id="3" name="Content Placeholder 2"/>
          <p:cNvSpPr>
            <a:spLocks noGrp="1"/>
          </p:cNvSpPr>
          <p:nvPr>
            <p:ph idx="1"/>
          </p:nvPr>
        </p:nvSpPr>
        <p:spPr/>
        <p:txBody>
          <a:bodyPr/>
          <a:lstStyle/>
          <a:p>
            <a:r>
              <a:rPr lang="en-GB" dirty="0" smtClean="0"/>
              <a:t>Bespoke dashboards for thematic sub groups – Test with Corporate Parenting Sub Group</a:t>
            </a:r>
          </a:p>
          <a:p>
            <a:r>
              <a:rPr lang="en-GB" dirty="0" smtClean="0"/>
              <a:t>Further develop the shared dataset </a:t>
            </a:r>
          </a:p>
          <a:p>
            <a:r>
              <a:rPr lang="en-GB" dirty="0" smtClean="0"/>
              <a:t>Understanding of JSNA </a:t>
            </a:r>
          </a:p>
          <a:p>
            <a:r>
              <a:rPr lang="en-GB" b="1" dirty="0" smtClean="0"/>
              <a:t>What else?</a:t>
            </a:r>
          </a:p>
          <a:p>
            <a:endParaRPr lang="en-GB" dirty="0"/>
          </a:p>
        </p:txBody>
      </p:sp>
    </p:spTree>
    <p:extLst>
      <p:ext uri="{BB962C8B-B14F-4D97-AF65-F5344CB8AC3E}">
        <p14:creationId xmlns:p14="http://schemas.microsoft.com/office/powerpoint/2010/main" val="3430498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GB"/>
          </a:p>
        </p:txBody>
      </p:sp>
      <p:sp>
        <p:nvSpPr>
          <p:cNvPr id="3" name="Content Placeholder 2"/>
          <p:cNvSpPr>
            <a:spLocks noGrp="1"/>
          </p:cNvSpPr>
          <p:nvPr>
            <p:ph idx="1"/>
          </p:nvPr>
        </p:nvSpPr>
        <p:spPr/>
        <p:txBody>
          <a:bodyPr/>
          <a:lstStyle/>
          <a:p>
            <a:pPr marL="0" indent="0" algn="ctr">
              <a:buNone/>
            </a:pPr>
            <a:endParaRPr lang="en-GB" dirty="0" smtClean="0"/>
          </a:p>
          <a:p>
            <a:pPr marL="0" indent="0" algn="ctr">
              <a:buNone/>
            </a:pPr>
            <a:r>
              <a:rPr lang="en-GB" sz="8000" b="1" dirty="0" smtClean="0"/>
              <a:t>Thank You</a:t>
            </a:r>
            <a:endParaRPr lang="en-GB" sz="8000" b="1" dirty="0"/>
          </a:p>
        </p:txBody>
      </p:sp>
    </p:spTree>
    <p:extLst>
      <p:ext uri="{BB962C8B-B14F-4D97-AF65-F5344CB8AC3E}">
        <p14:creationId xmlns:p14="http://schemas.microsoft.com/office/powerpoint/2010/main" val="3581586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b="1" dirty="0" smtClean="0">
                <a:solidFill>
                  <a:srgbClr val="7030A0"/>
                </a:solidFill>
                <a:latin typeface="Arial Narrow" panose="020B0606020202030204" pitchFamily="34" charset="0"/>
              </a:rPr>
              <a:t/>
            </a:r>
            <a:br>
              <a:rPr lang="en-US" sz="4400" b="1" dirty="0" smtClean="0">
                <a:solidFill>
                  <a:srgbClr val="7030A0"/>
                </a:solidFill>
                <a:latin typeface="Arial Narrow" panose="020B0606020202030204" pitchFamily="34" charset="0"/>
              </a:rPr>
            </a:br>
            <a:r>
              <a:rPr lang="en-US" sz="4400" b="1" dirty="0" smtClean="0">
                <a:solidFill>
                  <a:srgbClr val="7030A0"/>
                </a:solidFill>
                <a:latin typeface="Arial Narrow" panose="020B0606020202030204" pitchFamily="34" charset="0"/>
              </a:rPr>
              <a:t> Children’s Services Plan Vision</a:t>
            </a:r>
            <a:endParaRPr lang="en-GB" sz="4400" b="1" dirty="0">
              <a:solidFill>
                <a:srgbClr val="7030A0"/>
              </a:solidFill>
              <a:latin typeface="Arial Narrow" pitchFamily="34" charset="0"/>
            </a:endParaRPr>
          </a:p>
        </p:txBody>
      </p:sp>
      <p:sp>
        <p:nvSpPr>
          <p:cNvPr id="3" name="Content Placeholder 2"/>
          <p:cNvSpPr>
            <a:spLocks noGrp="1"/>
          </p:cNvSpPr>
          <p:nvPr>
            <p:ph idx="1"/>
          </p:nvPr>
        </p:nvSpPr>
        <p:spPr/>
        <p:txBody>
          <a:bodyPr>
            <a:normAutofit/>
          </a:bodyPr>
          <a:lstStyle/>
          <a:p>
            <a:pPr marL="0" indent="0">
              <a:buNone/>
            </a:pPr>
            <a:endParaRPr lang="en-GB" i="1" dirty="0" smtClean="0">
              <a:solidFill>
                <a:srgbClr val="00B050"/>
              </a:solidFill>
            </a:endParaRPr>
          </a:p>
          <a:p>
            <a:pPr marL="0" indent="0">
              <a:buNone/>
            </a:pPr>
            <a:r>
              <a:rPr lang="en-GB" i="1" dirty="0" smtClean="0">
                <a:solidFill>
                  <a:srgbClr val="008A00"/>
                </a:solidFill>
              </a:rPr>
              <a:t>Children and young people will be </a:t>
            </a:r>
            <a:r>
              <a:rPr lang="en-GB" b="1" i="1" dirty="0" smtClean="0">
                <a:solidFill>
                  <a:srgbClr val="008A00"/>
                </a:solidFill>
              </a:rPr>
              <a:t>safeguarded</a:t>
            </a:r>
            <a:r>
              <a:rPr lang="en-GB" i="1" dirty="0" smtClean="0">
                <a:solidFill>
                  <a:srgbClr val="008A00"/>
                </a:solidFill>
              </a:rPr>
              <a:t> and </a:t>
            </a:r>
            <a:r>
              <a:rPr lang="en-GB" b="1" i="1" dirty="0" smtClean="0">
                <a:solidFill>
                  <a:srgbClr val="008A00"/>
                </a:solidFill>
              </a:rPr>
              <a:t>supported</a:t>
            </a:r>
            <a:r>
              <a:rPr lang="en-GB" i="1" dirty="0" smtClean="0">
                <a:solidFill>
                  <a:srgbClr val="008A00"/>
                </a:solidFill>
              </a:rPr>
              <a:t> to reach their full potential and thrive within their communities.</a:t>
            </a:r>
            <a:endParaRPr lang="en-GB" i="1" dirty="0">
              <a:solidFill>
                <a:srgbClr val="008A00"/>
              </a:solidFill>
            </a:endParaRPr>
          </a:p>
        </p:txBody>
      </p:sp>
    </p:spTree>
    <p:extLst>
      <p:ext uri="{BB962C8B-B14F-4D97-AF65-F5344CB8AC3E}">
        <p14:creationId xmlns:p14="http://schemas.microsoft.com/office/powerpoint/2010/main" val="2196601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Governance</a:t>
            </a:r>
          </a:p>
        </p:txBody>
      </p:sp>
      <p:pic>
        <p:nvPicPr>
          <p:cNvPr id="6" name="Content Placeholder 5"/>
          <p:cNvPicPr>
            <a:picLocks noGrp="1" noChangeAspect="1"/>
          </p:cNvPicPr>
          <p:nvPr>
            <p:ph idx="1"/>
          </p:nvPr>
        </p:nvPicPr>
        <p:blipFill>
          <a:blip r:embed="rId3"/>
          <a:stretch>
            <a:fillRect/>
          </a:stretch>
        </p:blipFill>
        <p:spPr>
          <a:xfrm>
            <a:off x="613550" y="1555749"/>
            <a:ext cx="8073249" cy="4378326"/>
          </a:xfrm>
          <a:prstGeom prst="rect">
            <a:avLst/>
          </a:prstGeom>
        </p:spPr>
      </p:pic>
    </p:spTree>
    <p:extLst>
      <p:ext uri="{BB962C8B-B14F-4D97-AF65-F5344CB8AC3E}">
        <p14:creationId xmlns:p14="http://schemas.microsoft.com/office/powerpoint/2010/main" val="374374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b="1" dirty="0" smtClean="0">
                <a:solidFill>
                  <a:srgbClr val="7030A0"/>
                </a:solidFill>
                <a:latin typeface="Arial Narrow" pitchFamily="34" charset="0"/>
              </a:rPr>
              <a:t>Background</a:t>
            </a:r>
            <a:endParaRPr lang="en-GB" sz="4400" b="1" dirty="0">
              <a:solidFill>
                <a:srgbClr val="7030A0"/>
              </a:solidFill>
              <a:latin typeface="Arial Narrow" pitchFamily="34" charset="0"/>
            </a:endParaRPr>
          </a:p>
        </p:txBody>
      </p:sp>
      <p:sp>
        <p:nvSpPr>
          <p:cNvPr id="3" name="Content Placeholder 2"/>
          <p:cNvSpPr>
            <a:spLocks noGrp="1"/>
          </p:cNvSpPr>
          <p:nvPr>
            <p:ph idx="1"/>
          </p:nvPr>
        </p:nvSpPr>
        <p:spPr/>
        <p:txBody>
          <a:bodyPr>
            <a:normAutofit/>
          </a:bodyPr>
          <a:lstStyle/>
          <a:p>
            <a:r>
              <a:rPr lang="en-GB" sz="2800" b="1" dirty="0" smtClean="0">
                <a:solidFill>
                  <a:srgbClr val="008A00"/>
                </a:solidFill>
                <a:latin typeface="Arial Narrow" pitchFamily="34" charset="0"/>
              </a:rPr>
              <a:t>The Children and Young People Scotland Act 2014 places a duty on CPPs to have a “Children’s Services Plan”, prepared in accordance with the provisions of Part 3 of the Act,  in place by 1 April 2017</a:t>
            </a:r>
          </a:p>
          <a:p>
            <a:pPr>
              <a:buNone/>
            </a:pPr>
            <a:endParaRPr lang="en-GB" sz="2800" b="1" dirty="0" smtClean="0">
              <a:solidFill>
                <a:srgbClr val="008A00"/>
              </a:solidFill>
              <a:latin typeface="Arial Narrow" pitchFamily="34" charset="0"/>
            </a:endParaRPr>
          </a:p>
          <a:p>
            <a:r>
              <a:rPr lang="en-GB" sz="2800" b="1" dirty="0" smtClean="0">
                <a:solidFill>
                  <a:srgbClr val="008A00"/>
                </a:solidFill>
                <a:latin typeface="Arial Narrow" pitchFamily="34" charset="0"/>
              </a:rPr>
              <a:t>Improvement driven plan informed by understanding available data</a:t>
            </a:r>
          </a:p>
          <a:p>
            <a:endParaRPr lang="en-GB"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 y="0"/>
            <a:ext cx="9144000" cy="6857999"/>
          </a:xfrm>
          <a:prstGeom prst="rect">
            <a:avLst/>
          </a:prstGeom>
        </p:spPr>
      </p:pic>
    </p:spTree>
    <p:extLst>
      <p:ext uri="{BB962C8B-B14F-4D97-AF65-F5344CB8AC3E}">
        <p14:creationId xmlns:p14="http://schemas.microsoft.com/office/powerpoint/2010/main" val="1364725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20799"/>
            <a:ext cx="8229600" cy="234949"/>
          </a:xfrm>
        </p:spPr>
        <p:txBody>
          <a:bodyPr>
            <a:noAutofit/>
          </a:bodyPr>
          <a:lstStyle/>
          <a:p>
            <a:r>
              <a:rPr lang="en-GB" sz="3600" b="1" dirty="0" smtClean="0">
                <a:solidFill>
                  <a:srgbClr val="7030A0"/>
                </a:solidFill>
                <a:latin typeface="Arial Narrow" panose="020B0606020202030204" pitchFamily="34" charset="0"/>
              </a:rPr>
              <a:t>Children’s Services Plan</a:t>
            </a:r>
            <a:br>
              <a:rPr lang="en-GB" sz="3600" b="1" dirty="0" smtClean="0">
                <a:solidFill>
                  <a:srgbClr val="7030A0"/>
                </a:solidFill>
                <a:latin typeface="Arial Narrow" panose="020B0606020202030204" pitchFamily="34" charset="0"/>
              </a:rPr>
            </a:br>
            <a:r>
              <a:rPr lang="en-GB" sz="3600" b="1" dirty="0" smtClean="0">
                <a:solidFill>
                  <a:srgbClr val="7030A0"/>
                </a:solidFill>
                <a:latin typeface="Arial Narrow" panose="020B0606020202030204" pitchFamily="34" charset="0"/>
              </a:rPr>
              <a:t>2017-2020</a:t>
            </a:r>
            <a:br>
              <a:rPr lang="en-GB" sz="3600" b="1" dirty="0" smtClean="0">
                <a:solidFill>
                  <a:srgbClr val="7030A0"/>
                </a:solidFill>
                <a:latin typeface="Arial Narrow" panose="020B0606020202030204" pitchFamily="34" charset="0"/>
              </a:rPr>
            </a:br>
            <a:r>
              <a:rPr lang="en-GB" sz="3600" b="1" dirty="0" smtClean="0">
                <a:solidFill>
                  <a:srgbClr val="7030A0"/>
                </a:solidFill>
                <a:latin typeface="Arial Narrow" panose="020B0606020202030204" pitchFamily="34" charset="0"/>
              </a:rPr>
              <a:t>Priority Outcomes</a:t>
            </a:r>
            <a:endParaRPr lang="en-GB" sz="3600" b="1" dirty="0">
              <a:solidFill>
                <a:srgbClr val="7030A0"/>
              </a:solidFill>
              <a:latin typeface="Arial Narrow" panose="020B0606020202030204" pitchFamily="34" charset="0"/>
            </a:endParaRPr>
          </a:p>
        </p:txBody>
      </p:sp>
      <p:sp>
        <p:nvSpPr>
          <p:cNvPr id="3" name="Content Placeholder 2"/>
          <p:cNvSpPr>
            <a:spLocks noGrp="1"/>
          </p:cNvSpPr>
          <p:nvPr>
            <p:ph idx="1"/>
          </p:nvPr>
        </p:nvSpPr>
        <p:spPr>
          <a:xfrm>
            <a:off x="457200" y="2335576"/>
            <a:ext cx="8229600" cy="3790588"/>
          </a:xfrm>
        </p:spPr>
        <p:txBody>
          <a:bodyPr>
            <a:normAutofit/>
          </a:bodyPr>
          <a:lstStyle/>
          <a:p>
            <a:pPr marL="0" indent="0">
              <a:buNone/>
            </a:pPr>
            <a:endParaRPr lang="en-GB" sz="2800" b="1" dirty="0" smtClean="0">
              <a:solidFill>
                <a:srgbClr val="00B050"/>
              </a:solidFill>
              <a:latin typeface="Arial Narrow" panose="020B0606020202030204" pitchFamily="34" charset="0"/>
            </a:endParaRPr>
          </a:p>
          <a:p>
            <a:pPr marL="742950" indent="-742950">
              <a:buFont typeface="+mj-lt"/>
              <a:buAutoNum type="arabicPeriod"/>
            </a:pPr>
            <a:r>
              <a:rPr lang="en-GB" sz="2400" b="1" dirty="0">
                <a:solidFill>
                  <a:srgbClr val="008A00"/>
                </a:solidFill>
                <a:latin typeface="Arial Narrow" pitchFamily="34" charset="0"/>
              </a:rPr>
              <a:t>Prevention and early support </a:t>
            </a:r>
            <a:r>
              <a:rPr lang="en-GB" sz="2400" b="1" dirty="0" smtClean="0">
                <a:solidFill>
                  <a:srgbClr val="008A00"/>
                </a:solidFill>
                <a:latin typeface="Arial Narrow" pitchFamily="34" charset="0"/>
              </a:rPr>
              <a:t>- </a:t>
            </a:r>
            <a:r>
              <a:rPr lang="en-GB" sz="2400" i="1" dirty="0" smtClean="0">
                <a:solidFill>
                  <a:srgbClr val="00B050"/>
                </a:solidFill>
                <a:latin typeface="Arial Narrow" panose="020B0606020202030204" pitchFamily="34" charset="0"/>
              </a:rPr>
              <a:t>Children have the best start in life and are supported to realise their potential</a:t>
            </a:r>
          </a:p>
          <a:p>
            <a:pPr marL="742950" indent="-742950">
              <a:buFont typeface="+mj-lt"/>
              <a:buAutoNum type="arabicPeriod"/>
            </a:pPr>
            <a:r>
              <a:rPr lang="en-GB" sz="2400" b="1" dirty="0">
                <a:solidFill>
                  <a:srgbClr val="008A00"/>
                </a:solidFill>
                <a:latin typeface="Arial Narrow" pitchFamily="34" charset="0"/>
              </a:rPr>
              <a:t>Health and </a:t>
            </a:r>
            <a:r>
              <a:rPr lang="en-GB" sz="2400" b="1" dirty="0" smtClean="0">
                <a:solidFill>
                  <a:srgbClr val="008A00"/>
                </a:solidFill>
                <a:latin typeface="Arial Narrow" pitchFamily="34" charset="0"/>
              </a:rPr>
              <a:t>wellbeing - </a:t>
            </a:r>
            <a:r>
              <a:rPr lang="en-GB" sz="2400" i="1" dirty="0" smtClean="0">
                <a:solidFill>
                  <a:srgbClr val="00B050"/>
                </a:solidFill>
                <a:latin typeface="Arial Narrow" panose="020B0606020202030204" pitchFamily="34" charset="0"/>
              </a:rPr>
              <a:t>The health and wellbeing of children, young people and families is improved</a:t>
            </a:r>
            <a:endParaRPr lang="en-GB" sz="2400" i="1" dirty="0">
              <a:solidFill>
                <a:srgbClr val="00B050"/>
              </a:solidFill>
              <a:latin typeface="Arial Narrow" panose="020B0606020202030204" pitchFamily="34" charset="0"/>
            </a:endParaRPr>
          </a:p>
          <a:p>
            <a:pPr marL="742950" indent="-742950">
              <a:buFont typeface="+mj-lt"/>
              <a:buAutoNum type="arabicPeriod"/>
            </a:pPr>
            <a:r>
              <a:rPr lang="en-GB" sz="2400" b="1" dirty="0">
                <a:solidFill>
                  <a:srgbClr val="008A00"/>
                </a:solidFill>
                <a:latin typeface="Arial Narrow" pitchFamily="34" charset="0"/>
              </a:rPr>
              <a:t>Supporting vulnerable groups and keeping children </a:t>
            </a:r>
            <a:r>
              <a:rPr lang="en-GB" sz="2400" b="1" dirty="0" smtClean="0">
                <a:solidFill>
                  <a:srgbClr val="008A00"/>
                </a:solidFill>
                <a:latin typeface="Arial Narrow" pitchFamily="34" charset="0"/>
              </a:rPr>
              <a:t>safe - </a:t>
            </a:r>
            <a:r>
              <a:rPr lang="en-GB" sz="2400" i="1" dirty="0" smtClean="0">
                <a:solidFill>
                  <a:srgbClr val="00B050"/>
                </a:solidFill>
                <a:latin typeface="Arial Narrow" panose="020B0606020202030204" pitchFamily="34" charset="0"/>
              </a:rPr>
              <a:t>The life chances of our children with additional support needs and our most vulnerable children and young people are improved</a:t>
            </a:r>
            <a:endParaRPr lang="en-GB" sz="2400" i="1" dirty="0">
              <a:solidFill>
                <a:srgbClr val="92D050"/>
              </a:solidFill>
              <a:latin typeface="Arial Narrow" panose="020B0606020202030204" pitchFamily="34" charset="0"/>
            </a:endParaRPr>
          </a:p>
        </p:txBody>
      </p:sp>
    </p:spTree>
    <p:extLst>
      <p:ext uri="{BB962C8B-B14F-4D97-AF65-F5344CB8AC3E}">
        <p14:creationId xmlns:p14="http://schemas.microsoft.com/office/powerpoint/2010/main" val="1410974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solidFill>
                  <a:srgbClr val="7030A0"/>
                </a:solidFill>
                <a:latin typeface="Arial Narrow" panose="020B0606020202030204" pitchFamily="34" charset="0"/>
              </a:rPr>
              <a:t>Our Core Commitments</a:t>
            </a:r>
            <a:endParaRPr lang="en-GB" sz="4400" b="1" dirty="0">
              <a:solidFill>
                <a:srgbClr val="7030A0"/>
              </a:solidFill>
              <a:latin typeface="Arial Narrow" pitchFamily="34" charset="0"/>
            </a:endParaRPr>
          </a:p>
        </p:txBody>
      </p:sp>
      <p:sp>
        <p:nvSpPr>
          <p:cNvPr id="3" name="Content Placeholder 2"/>
          <p:cNvSpPr>
            <a:spLocks noGrp="1"/>
          </p:cNvSpPr>
          <p:nvPr>
            <p:ph idx="1"/>
          </p:nvPr>
        </p:nvSpPr>
        <p:spPr/>
        <p:txBody>
          <a:bodyPr>
            <a:normAutofit/>
          </a:bodyPr>
          <a:lstStyle/>
          <a:p>
            <a:r>
              <a:rPr lang="en-GB" i="1" dirty="0" smtClean="0">
                <a:solidFill>
                  <a:srgbClr val="00B050"/>
                </a:solidFill>
                <a:latin typeface="Arial Narrow" panose="020B0606020202030204" pitchFamily="34" charset="0"/>
              </a:rPr>
              <a:t>Tackle inequality, discrimination and poverty</a:t>
            </a:r>
          </a:p>
          <a:p>
            <a:r>
              <a:rPr lang="en-GB" i="1" dirty="0" smtClean="0">
                <a:solidFill>
                  <a:srgbClr val="00B050"/>
                </a:solidFill>
                <a:latin typeface="Arial Narrow" panose="020B0606020202030204" pitchFamily="34" charset="0"/>
              </a:rPr>
              <a:t>Promote early support and prevention</a:t>
            </a:r>
          </a:p>
          <a:p>
            <a:r>
              <a:rPr lang="en-GB" i="1" dirty="0" smtClean="0">
                <a:solidFill>
                  <a:srgbClr val="00B050"/>
                </a:solidFill>
                <a:latin typeface="Arial Narrow" panose="020B0606020202030204" pitchFamily="34" charset="0"/>
              </a:rPr>
              <a:t>Meaningful participation and engagement</a:t>
            </a:r>
          </a:p>
          <a:p>
            <a:r>
              <a:rPr lang="en-GB" i="1" dirty="0" smtClean="0">
                <a:solidFill>
                  <a:srgbClr val="00B050"/>
                </a:solidFill>
                <a:latin typeface="Arial Narrow" panose="020B0606020202030204" pitchFamily="34" charset="0"/>
              </a:rPr>
              <a:t>Working together to maximise impact</a:t>
            </a:r>
          </a:p>
          <a:p>
            <a:r>
              <a:rPr lang="en-GB" i="1" dirty="0" smtClean="0">
                <a:solidFill>
                  <a:srgbClr val="00B050"/>
                </a:solidFill>
                <a:latin typeface="Arial Narrow" panose="020B0606020202030204" pitchFamily="34" charset="0"/>
              </a:rPr>
              <a:t>Multi-agency continuous improvement </a:t>
            </a:r>
          </a:p>
          <a:p>
            <a:r>
              <a:rPr lang="en-GB" i="1" dirty="0" smtClean="0">
                <a:solidFill>
                  <a:srgbClr val="00B050"/>
                </a:solidFill>
                <a:latin typeface="Arial Narrow" panose="020B0606020202030204" pitchFamily="34" charset="0"/>
              </a:rPr>
              <a:t>Build a competent and confident workforce</a:t>
            </a:r>
          </a:p>
          <a:p>
            <a:endParaRPr lang="en-GB" i="1" dirty="0">
              <a:solidFill>
                <a:srgbClr val="00B050"/>
              </a:solidFill>
            </a:endParaRPr>
          </a:p>
        </p:txBody>
      </p:sp>
    </p:spTree>
    <p:extLst>
      <p:ext uri="{BB962C8B-B14F-4D97-AF65-F5344CB8AC3E}">
        <p14:creationId xmlns:p14="http://schemas.microsoft.com/office/powerpoint/2010/main" val="4177065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ppt55DB.tmp</Template>
  <TotalTime>4784</TotalTime>
  <Words>3805</Words>
  <Application>Microsoft Office PowerPoint</Application>
  <PresentationFormat>On-screen Show (4:3)</PresentationFormat>
  <Paragraphs>295</Paragraphs>
  <Slides>39</Slides>
  <Notes>33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39</vt:i4>
      </vt:variant>
    </vt:vector>
  </HeadingPairs>
  <TitlesOfParts>
    <vt:vector size="49" baseType="lpstr">
      <vt:lpstr>Arial</vt:lpstr>
      <vt:lpstr>Arial Narrow</vt:lpstr>
      <vt:lpstr>Calibri</vt:lpstr>
      <vt:lpstr>Corbel</vt:lpstr>
      <vt:lpstr>Frutiger LT Std 55 Roman</vt:lpstr>
      <vt:lpstr>Frutiger LT Std 65 Bold</vt:lpstr>
      <vt:lpstr>Frutiger LT Std 75 Black</vt:lpstr>
      <vt:lpstr>Helvetica</vt:lpstr>
      <vt:lpstr>Helvetica Neue LT Std 77 Bold Condensed</vt:lpstr>
      <vt:lpstr>Office Theme</vt:lpstr>
      <vt:lpstr>            </vt:lpstr>
      <vt:lpstr>Purpose</vt:lpstr>
      <vt:lpstr>How good is the partnership at..</vt:lpstr>
      <vt:lpstr>  Children’s Services Plan Vision</vt:lpstr>
      <vt:lpstr>Governance</vt:lpstr>
      <vt:lpstr>Background</vt:lpstr>
      <vt:lpstr>PowerPoint Presentation</vt:lpstr>
      <vt:lpstr>Children’s Services Plan 2017-2020 Priority Outcomes</vt:lpstr>
      <vt:lpstr>Our Core Commitments</vt:lpstr>
      <vt:lpstr>Children’s Services Plan 2018-19  </vt:lpstr>
      <vt:lpstr>Children’s Services Plan 2018-19   </vt:lpstr>
      <vt:lpstr>Children’s Services Plan 2018-19   </vt:lpstr>
      <vt:lpstr>Strong Focus on improvement </vt:lpstr>
      <vt:lpstr>Understanding our data </vt:lpstr>
      <vt:lpstr>4 key measurement questions</vt:lpstr>
      <vt:lpstr>Why time is important for measurement for improvement</vt:lpstr>
      <vt:lpstr>PowerPoint Presentation</vt:lpstr>
      <vt:lpstr>Model for Improvement</vt:lpstr>
      <vt:lpstr>How the data is used</vt:lpstr>
      <vt:lpstr>What do you need to understand?</vt:lpstr>
      <vt:lpstr>Elements of a run chart</vt:lpstr>
      <vt:lpstr>Variation: Random or Non-random?</vt:lpstr>
      <vt:lpstr>Run Chart Rules</vt:lpstr>
      <vt:lpstr>PowerPoint Presentation</vt:lpstr>
      <vt:lpstr>Reactions to Variation</vt:lpstr>
      <vt:lpstr>Pitfalls to Avoid</vt:lpstr>
      <vt:lpstr>What do we need to do?</vt:lpstr>
      <vt:lpstr>What is your data telling you?</vt:lpstr>
      <vt:lpstr>PowerPoint Presentation</vt:lpstr>
      <vt:lpstr>Dashboard Indicators linked to inspection </vt:lpstr>
      <vt:lpstr>Data documents </vt:lpstr>
      <vt:lpstr>Self Evaluation Framework  QI 1.1</vt:lpstr>
      <vt:lpstr>To what extent can we demonstrate</vt:lpstr>
      <vt:lpstr>QI 1.1 – key evidence</vt:lpstr>
      <vt:lpstr>Joint Strategic Needs Analysis- Key Points Activity</vt:lpstr>
      <vt:lpstr>Perceptual Data</vt:lpstr>
      <vt:lpstr>Data Webpage </vt:lpstr>
      <vt:lpstr>Next Steps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Melville</dc:creator>
  <cp:lastModifiedBy>Mullarkey, Kevin</cp:lastModifiedBy>
  <cp:revision>288</cp:revision>
  <cp:lastPrinted>2019-10-23T12:53:45Z</cp:lastPrinted>
  <dcterms:created xsi:type="dcterms:W3CDTF">2016-06-14T09:42:36Z</dcterms:created>
  <dcterms:modified xsi:type="dcterms:W3CDTF">2019-10-24T10:24:17Z</dcterms:modified>
</cp:coreProperties>
</file>